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Krabuler" charset="1" panose="00000500000000000000"/>
      <p:regular r:id="rId33"/>
    </p:embeddedFont>
    <p:embeddedFont>
      <p:font typeface="Handy Casual" charset="1" panose="00000500000000000000"/>
      <p:regular r:id="rId34"/>
    </p:embeddedFont>
    <p:embeddedFont>
      <p:font typeface="Lazydog" charset="1" panose="00000000000000000000"/>
      <p:regular r:id="rId35"/>
    </p:embeddedFont>
    <p:embeddedFont>
      <p:font typeface="Berton" charset="1" panose="00000500000000000000"/>
      <p:regular r:id="rId36"/>
    </p:embeddedFont>
    <p:embeddedFont>
      <p:font typeface="Bernhard Gothic Light" charset="1" panose="00000000000000000000"/>
      <p:regular r:id="rId37"/>
    </p:embeddedFont>
    <p:embeddedFont>
      <p:font typeface="Bernhard Gothic Bold" charset="1" panose="00000000000000000000"/>
      <p:regular r:id="rId38"/>
    </p:embeddedFont>
    <p:embeddedFont>
      <p:font typeface="Open Sans Italics" charset="1" panose="020B0606030504020204"/>
      <p:regular r:id="rId39"/>
    </p:embeddedFont>
    <p:embeddedFont>
      <p:font typeface="Open Sans Bold" charset="1" panose="020B0806030504020204"/>
      <p:regular r:id="rId40"/>
    </p:embeddedFont>
    <p:embeddedFont>
      <p:font typeface="Carollo Playscript" charset="1" panose="0000000000000000000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9.fntdata"/><Relationship Id="rId21" Type="http://schemas.openxmlformats.org/officeDocument/2006/relationships/slide" Target="slides/slide16.xml"/><Relationship Id="rId34" Type="http://schemas.openxmlformats.org/officeDocument/2006/relationships/font" Target="fonts/font34.fntdata"/><Relationship Id="rId42" Type="http://schemas.openxmlformats.org/officeDocument/2006/relationships/customXml" Target="../customXml/item1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41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7.fntdata"/><Relationship Id="rId40" Type="http://schemas.openxmlformats.org/officeDocument/2006/relationships/font" Target="fonts/font40.fntdata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36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customXml" Target="../customXml/item3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5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43" Type="http://schemas.openxmlformats.org/officeDocument/2006/relationships/customXml" Target="../customXml/item2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3.fntdata"/><Relationship Id="rId38" Type="http://schemas.openxmlformats.org/officeDocument/2006/relationships/font" Target="fonts/font38.fntdata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2.jpeg" Type="http://schemas.openxmlformats.org/officeDocument/2006/relationships/image"/><Relationship Id="rId9" Target="https://youtu.be/_cVuXEQxkmg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31.png" Type="http://schemas.openxmlformats.org/officeDocument/2006/relationships/image"/><Relationship Id="rId9" Target="../media/image3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31.png" Type="http://schemas.openxmlformats.org/officeDocument/2006/relationships/image"/><Relationship Id="rId9" Target="../media/image3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14" Target="../media/image47.pn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31.png" Type="http://schemas.openxmlformats.org/officeDocument/2006/relationships/image"/><Relationship Id="rId9" Target="../media/image3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Relationship Id="rId6" Target="../media/image54.png" Type="http://schemas.openxmlformats.org/officeDocument/2006/relationships/image"/><Relationship Id="rId7" Target="../media/image55.svg" Type="http://schemas.openxmlformats.org/officeDocument/2006/relationships/image"/><Relationship Id="rId8" Target="../media/image5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Relationship Id="rId6" Target="../media/image61.svg" Type="http://schemas.openxmlformats.org/officeDocument/2006/relationships/image"/><Relationship Id="rId7" Target="../media/image62.png" Type="http://schemas.openxmlformats.org/officeDocument/2006/relationships/image"/><Relationship Id="rId8" Target="../media/image6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64.png" Type="http://schemas.openxmlformats.org/officeDocument/2006/relationships/image"/><Relationship Id="rId5" Target="../media/image65.png" Type="http://schemas.openxmlformats.org/officeDocument/2006/relationships/image"/><Relationship Id="rId6" Target="../media/image6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6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60.png" Type="http://schemas.openxmlformats.org/officeDocument/2006/relationships/image"/><Relationship Id="rId4" Target="../media/image61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7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4.png" Type="http://schemas.openxmlformats.org/officeDocument/2006/relationships/image"/><Relationship Id="rId3" Target="../media/image75.png" Type="http://schemas.openxmlformats.org/officeDocument/2006/relationships/image"/><Relationship Id="rId4" Target="../media/image76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7.png" Type="http://schemas.openxmlformats.org/officeDocument/2006/relationships/image"/><Relationship Id="rId5" Target="../media/image78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todofp.es/inicio.html" TargetMode="External" Type="http://schemas.openxmlformats.org/officeDocument/2006/relationships/hyperlink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83.png" Type="http://schemas.openxmlformats.org/officeDocument/2006/relationships/image"/><Relationship Id="rId14" Target="../media/image84.png" Type="http://schemas.openxmlformats.org/officeDocument/2006/relationships/image"/><Relationship Id="rId15" Target="https://guiadeorientacioncyl.org" TargetMode="External" Type="http://schemas.openxmlformats.org/officeDocument/2006/relationships/hyperlink"/><Relationship Id="rId16" Target="../media/image85.png" Type="http://schemas.openxmlformats.org/officeDocument/2006/relationships/image"/><Relationship Id="rId17" Target="https://www.elorienta.com/movil/?yafxb=31248" TargetMode="External" Type="http://schemas.openxmlformats.org/officeDocument/2006/relationships/hyperlink"/><Relationship Id="rId18" Target="../media/image86.png" Type="http://schemas.openxmlformats.org/officeDocument/2006/relationships/image"/><Relationship Id="rId19" Target="https://www.todofp.es/inicio.html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2.png" Type="http://schemas.openxmlformats.org/officeDocument/2006/relationships/image"/><Relationship Id="rId5" Target="../media/image63.svg" Type="http://schemas.openxmlformats.org/officeDocument/2006/relationships/image"/><Relationship Id="rId6" Target="../media/image79.png" Type="http://schemas.openxmlformats.org/officeDocument/2006/relationships/image"/><Relationship Id="rId7" Target="../media/image80.svg" Type="http://schemas.openxmlformats.org/officeDocument/2006/relationships/image"/><Relationship Id="rId8" Target="../media/image81.png" Type="http://schemas.openxmlformats.org/officeDocument/2006/relationships/image"/><Relationship Id="rId9" Target="../media/image82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7.png" Type="http://schemas.openxmlformats.org/officeDocument/2006/relationships/image"/><Relationship Id="rId3" Target="../media/image88.png" Type="http://schemas.openxmlformats.org/officeDocument/2006/relationships/image"/><Relationship Id="rId4" Target="../media/image8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49686" y="-149539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3063564" y="902572"/>
            <a:ext cx="1737858" cy="1583030"/>
          </a:xfrm>
          <a:custGeom>
            <a:avLst/>
            <a:gdLst/>
            <a:ahLst/>
            <a:cxnLst/>
            <a:rect r="r" b="b" t="t" l="l"/>
            <a:pathLst>
              <a:path h="1583030" w="1737858">
                <a:moveTo>
                  <a:pt x="0" y="0"/>
                </a:moveTo>
                <a:lnTo>
                  <a:pt x="1737858" y="0"/>
                </a:lnTo>
                <a:lnTo>
                  <a:pt x="1737858" y="1583031"/>
                </a:lnTo>
                <a:lnTo>
                  <a:pt x="0" y="1583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44988" y="2244881"/>
            <a:ext cx="9243832" cy="1438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775"/>
              </a:lnSpc>
            </a:pPr>
            <a:r>
              <a:rPr lang="en-US" sz="10884" spc="239">
                <a:solidFill>
                  <a:srgbClr val="000000"/>
                </a:solidFill>
                <a:latin typeface="Krabuler"/>
              </a:rPr>
              <a:t>ORIENTACIÓN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9379677">
            <a:off x="13401539" y="1577943"/>
            <a:ext cx="3895386" cy="4128059"/>
          </a:xfrm>
          <a:custGeom>
            <a:avLst/>
            <a:gdLst/>
            <a:ahLst/>
            <a:cxnLst/>
            <a:rect r="r" b="b" t="t" l="l"/>
            <a:pathLst>
              <a:path h="4128059" w="3895386">
                <a:moveTo>
                  <a:pt x="0" y="4128058"/>
                </a:moveTo>
                <a:lnTo>
                  <a:pt x="3895387" y="4128058"/>
                </a:lnTo>
                <a:lnTo>
                  <a:pt x="3895387" y="0"/>
                </a:lnTo>
                <a:lnTo>
                  <a:pt x="0" y="0"/>
                </a:lnTo>
                <a:lnTo>
                  <a:pt x="0" y="41280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68932">
            <a:off x="15347918" y="5479665"/>
            <a:ext cx="1316561" cy="1887543"/>
          </a:xfrm>
          <a:custGeom>
            <a:avLst/>
            <a:gdLst/>
            <a:ahLst/>
            <a:cxnLst/>
            <a:rect r="r" b="b" t="t" l="l"/>
            <a:pathLst>
              <a:path h="1887543" w="1316561">
                <a:moveTo>
                  <a:pt x="0" y="0"/>
                </a:moveTo>
                <a:lnTo>
                  <a:pt x="1316561" y="0"/>
                </a:lnTo>
                <a:lnTo>
                  <a:pt x="1316561" y="1887542"/>
                </a:lnTo>
                <a:lnTo>
                  <a:pt x="0" y="1887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2313" y="6148922"/>
            <a:ext cx="6090127" cy="3908777"/>
          </a:xfrm>
          <a:custGeom>
            <a:avLst/>
            <a:gdLst/>
            <a:ahLst/>
            <a:cxnLst/>
            <a:rect r="r" b="b" t="t" l="l"/>
            <a:pathLst>
              <a:path h="3908777" w="6090127">
                <a:moveTo>
                  <a:pt x="0" y="0"/>
                </a:moveTo>
                <a:lnTo>
                  <a:pt x="6090127" y="0"/>
                </a:lnTo>
                <a:lnTo>
                  <a:pt x="6090127" y="3908777"/>
                </a:lnTo>
                <a:lnTo>
                  <a:pt x="0" y="39087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123521" y="3635918"/>
            <a:ext cx="9347425" cy="2678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263"/>
              </a:lnSpc>
            </a:pPr>
            <a:r>
              <a:rPr lang="en-US" sz="10367">
                <a:solidFill>
                  <a:srgbClr val="000000"/>
                </a:solidFill>
                <a:latin typeface="Krabuler"/>
              </a:rPr>
              <a:t>ACADÉMICA Y PROFESIONAL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817871">
            <a:off x="7606442" y="7981593"/>
            <a:ext cx="1448097" cy="1827251"/>
          </a:xfrm>
          <a:custGeom>
            <a:avLst/>
            <a:gdLst/>
            <a:ahLst/>
            <a:cxnLst/>
            <a:rect r="r" b="b" t="t" l="l"/>
            <a:pathLst>
              <a:path h="1827251" w="1448097">
                <a:moveTo>
                  <a:pt x="0" y="0"/>
                </a:moveTo>
                <a:lnTo>
                  <a:pt x="1448097" y="0"/>
                </a:lnTo>
                <a:lnTo>
                  <a:pt x="1448097" y="1827251"/>
                </a:lnTo>
                <a:lnTo>
                  <a:pt x="0" y="182725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891383" y="1019175"/>
            <a:ext cx="5225042" cy="99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IES ARENAS DE SAN PEDRO. </a:t>
            </a:r>
          </a:p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DEPARTAMENTO DE ORIENTACIÓN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832566" y="6559190"/>
            <a:ext cx="5516666" cy="2555001"/>
            <a:chOff x="0" y="0"/>
            <a:chExt cx="7355555" cy="340666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064043"/>
              <a:ext cx="7355555" cy="2342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719"/>
                </a:lnSpc>
                <a:spcBef>
                  <a:spcPct val="0"/>
                </a:spcBef>
              </a:pPr>
              <a:r>
                <a:rPr lang="en-US" sz="10514">
                  <a:solidFill>
                    <a:srgbClr val="59B379"/>
                  </a:solidFill>
                  <a:latin typeface="Lazydog"/>
                </a:rPr>
                <a:t>4º eso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49686" y="-149539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1281660" y="1227636"/>
            <a:ext cx="1737858" cy="1583030"/>
          </a:xfrm>
          <a:custGeom>
            <a:avLst/>
            <a:gdLst/>
            <a:ahLst/>
            <a:cxnLst/>
            <a:rect r="r" b="b" t="t" l="l"/>
            <a:pathLst>
              <a:path h="1583030" w="1737858">
                <a:moveTo>
                  <a:pt x="0" y="0"/>
                </a:moveTo>
                <a:lnTo>
                  <a:pt x="1737858" y="0"/>
                </a:lnTo>
                <a:lnTo>
                  <a:pt x="1737858" y="1583030"/>
                </a:lnTo>
                <a:lnTo>
                  <a:pt x="0" y="1583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7686545">
            <a:off x="11779798" y="1358833"/>
            <a:ext cx="2884278" cy="3056557"/>
          </a:xfrm>
          <a:custGeom>
            <a:avLst/>
            <a:gdLst/>
            <a:ahLst/>
            <a:cxnLst/>
            <a:rect r="r" b="b" t="t" l="l"/>
            <a:pathLst>
              <a:path h="3056557" w="2884278">
                <a:moveTo>
                  <a:pt x="0" y="3056557"/>
                </a:moveTo>
                <a:lnTo>
                  <a:pt x="2884279" y="3056557"/>
                </a:lnTo>
                <a:lnTo>
                  <a:pt x="2884279" y="0"/>
                </a:lnTo>
                <a:lnTo>
                  <a:pt x="0" y="0"/>
                </a:lnTo>
                <a:lnTo>
                  <a:pt x="0" y="3056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>
            <a:videoFile r:link="rId9"/>
          </p:nvPr>
        </p:nvPicPr>
        <p:blipFill>
          <a:blip r:embed="rId8"/>
          <a:stretch>
            <a:fillRect/>
          </a:stretch>
        </p:blipFill>
        <p:spPr>
          <a:xfrm rot="0">
            <a:off x="1028700" y="5493910"/>
            <a:ext cx="7048921" cy="3965017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8342775" y="3959665"/>
            <a:ext cx="9758325" cy="3759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¿En qué te ves trabajando?</a:t>
            </a:r>
          </a:p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¿Dónde vivirás?</a:t>
            </a:r>
          </a:p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¿Tendrás un sueldo acorde a tu puesto?</a:t>
            </a:r>
          </a:p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¿Serás feliz?</a:t>
            </a:r>
          </a:p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¿Te sentirás realizado/a?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50589" y="1890757"/>
            <a:ext cx="8492654" cy="2145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6"/>
              </a:lnSpc>
            </a:pPr>
            <a:r>
              <a:rPr lang="en-US" sz="8299" spc="182">
                <a:solidFill>
                  <a:srgbClr val="000000"/>
                </a:solidFill>
                <a:latin typeface="Krabuler"/>
              </a:rPr>
              <a:t>¿CÓMO SERÁ  TU VIDA EN 15 AÑOS?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91383" y="1019175"/>
            <a:ext cx="5225042" cy="99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6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Handy Casual"/>
              </a:rPr>
              <a:t>IES ARENAS DE SAN PEDRO. DEPARTAMENTO DE ORIENTACIÓN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0296531" y="9284194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687229" y="-387317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2" y="0"/>
                </a:moveTo>
                <a:lnTo>
                  <a:pt x="0" y="0"/>
                </a:lnTo>
                <a:lnTo>
                  <a:pt x="0" y="1595504"/>
                </a:lnTo>
                <a:lnTo>
                  <a:pt x="11546412" y="1595504"/>
                </a:lnTo>
                <a:lnTo>
                  <a:pt x="115464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54836">
            <a:off x="7690173" y="202053"/>
            <a:ext cx="4038337" cy="2251373"/>
          </a:xfrm>
          <a:custGeom>
            <a:avLst/>
            <a:gdLst/>
            <a:ahLst/>
            <a:cxnLst/>
            <a:rect r="r" b="b" t="t" l="l"/>
            <a:pathLst>
              <a:path h="2251373" w="4038337">
                <a:moveTo>
                  <a:pt x="0" y="0"/>
                </a:moveTo>
                <a:lnTo>
                  <a:pt x="4038338" y="0"/>
                </a:lnTo>
                <a:lnTo>
                  <a:pt x="4038338" y="2251373"/>
                </a:lnTo>
                <a:lnTo>
                  <a:pt x="0" y="22513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6640" y="2461204"/>
            <a:ext cx="1891238" cy="1591004"/>
          </a:xfrm>
          <a:custGeom>
            <a:avLst/>
            <a:gdLst/>
            <a:ahLst/>
            <a:cxnLst/>
            <a:rect r="r" b="b" t="t" l="l"/>
            <a:pathLst>
              <a:path h="1591004" w="1891238">
                <a:moveTo>
                  <a:pt x="0" y="0"/>
                </a:moveTo>
                <a:lnTo>
                  <a:pt x="1891238" y="0"/>
                </a:lnTo>
                <a:lnTo>
                  <a:pt x="1891238" y="1591004"/>
                </a:lnTo>
                <a:lnTo>
                  <a:pt x="0" y="15910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42267" y="4173749"/>
            <a:ext cx="3582383" cy="2852473"/>
          </a:xfrm>
          <a:custGeom>
            <a:avLst/>
            <a:gdLst/>
            <a:ahLst/>
            <a:cxnLst/>
            <a:rect r="r" b="b" t="t" l="l"/>
            <a:pathLst>
              <a:path h="2852473" w="3582383">
                <a:moveTo>
                  <a:pt x="0" y="0"/>
                </a:moveTo>
                <a:lnTo>
                  <a:pt x="3582383" y="0"/>
                </a:lnTo>
                <a:lnTo>
                  <a:pt x="3582383" y="2852473"/>
                </a:lnTo>
                <a:lnTo>
                  <a:pt x="0" y="28524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36274" y="3304740"/>
            <a:ext cx="7980359" cy="6825645"/>
          </a:xfrm>
          <a:custGeom>
            <a:avLst/>
            <a:gdLst/>
            <a:ahLst/>
            <a:cxnLst/>
            <a:rect r="r" b="b" t="t" l="l"/>
            <a:pathLst>
              <a:path h="6825645" w="7980359">
                <a:moveTo>
                  <a:pt x="0" y="0"/>
                </a:moveTo>
                <a:lnTo>
                  <a:pt x="7980359" y="0"/>
                </a:lnTo>
                <a:lnTo>
                  <a:pt x="7980359" y="6825644"/>
                </a:lnTo>
                <a:lnTo>
                  <a:pt x="0" y="682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712712" y="7455530"/>
            <a:ext cx="3472961" cy="2626821"/>
          </a:xfrm>
          <a:custGeom>
            <a:avLst/>
            <a:gdLst/>
            <a:ahLst/>
            <a:cxnLst/>
            <a:rect r="r" b="b" t="t" l="l"/>
            <a:pathLst>
              <a:path h="2626821" w="3472961">
                <a:moveTo>
                  <a:pt x="0" y="0"/>
                </a:moveTo>
                <a:lnTo>
                  <a:pt x="3472961" y="0"/>
                </a:lnTo>
                <a:lnTo>
                  <a:pt x="3472961" y="2626821"/>
                </a:lnTo>
                <a:lnTo>
                  <a:pt x="0" y="2626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433866"/>
            <a:ext cx="5882372" cy="72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¿Vas por buen camino?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47878" y="2579279"/>
            <a:ext cx="15831458" cy="72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Berton"/>
              </a:rPr>
              <a:t>Las expectativas que tienen los demás condicionan tu futuro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2939"/>
            <a:ext cx="18410253" cy="10088112"/>
          </a:xfrm>
          <a:custGeom>
            <a:avLst/>
            <a:gdLst/>
            <a:ahLst/>
            <a:cxnLst/>
            <a:rect r="r" b="b" t="t" l="l"/>
            <a:pathLst>
              <a:path h="10088112" w="18410253">
                <a:moveTo>
                  <a:pt x="0" y="0"/>
                </a:moveTo>
                <a:lnTo>
                  <a:pt x="18410253" y="0"/>
                </a:lnTo>
                <a:lnTo>
                  <a:pt x="18410253" y="10088112"/>
                </a:lnTo>
                <a:lnTo>
                  <a:pt x="0" y="10088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44436">
            <a:off x="2332658" y="6742482"/>
            <a:ext cx="5931835" cy="3477538"/>
          </a:xfrm>
          <a:custGeom>
            <a:avLst/>
            <a:gdLst/>
            <a:ahLst/>
            <a:cxnLst/>
            <a:rect r="r" b="b" t="t" l="l"/>
            <a:pathLst>
              <a:path h="3477538" w="5931835">
                <a:moveTo>
                  <a:pt x="0" y="0"/>
                </a:moveTo>
                <a:lnTo>
                  <a:pt x="5931835" y="0"/>
                </a:lnTo>
                <a:lnTo>
                  <a:pt x="5931835" y="3477538"/>
                </a:lnTo>
                <a:lnTo>
                  <a:pt x="0" y="3477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31566">
            <a:off x="5958988" y="5729568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505679">
            <a:off x="5554817" y="1247930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4º eso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617865" y="5061284"/>
            <a:ext cx="9466251" cy="1869217"/>
            <a:chOff x="0" y="0"/>
            <a:chExt cx="12621668" cy="249229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465688"/>
              <a:ext cx="12621668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11879"/>
              <a:ext cx="12621668" cy="18804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290"/>
                </a:lnSpc>
              </a:pPr>
              <a:r>
                <a:rPr lang="en-US" sz="5569">
                  <a:solidFill>
                    <a:srgbClr val="F8C823"/>
                  </a:solidFill>
                  <a:latin typeface="Lazydog"/>
                </a:rPr>
                <a:t>prueba libre acceso grado medio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6599093">
            <a:off x="5991162" y="4445604"/>
            <a:ext cx="1551881" cy="2466863"/>
          </a:xfrm>
          <a:custGeom>
            <a:avLst/>
            <a:gdLst/>
            <a:ahLst/>
            <a:cxnLst/>
            <a:rect r="r" b="b" t="t" l="l"/>
            <a:pathLst>
              <a:path h="2466863" w="1551881">
                <a:moveTo>
                  <a:pt x="0" y="0"/>
                </a:moveTo>
                <a:lnTo>
                  <a:pt x="1551881" y="0"/>
                </a:lnTo>
                <a:lnTo>
                  <a:pt x="1551881" y="2466863"/>
                </a:lnTo>
                <a:lnTo>
                  <a:pt x="0" y="2466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47599">
            <a:off x="298907" y="5513334"/>
            <a:ext cx="4918853" cy="2404090"/>
          </a:xfrm>
          <a:custGeom>
            <a:avLst/>
            <a:gdLst/>
            <a:ahLst/>
            <a:cxnLst/>
            <a:rect r="r" b="b" t="t" l="l"/>
            <a:pathLst>
              <a:path h="2404090" w="4918853">
                <a:moveTo>
                  <a:pt x="0" y="0"/>
                </a:moveTo>
                <a:lnTo>
                  <a:pt x="4918853" y="0"/>
                </a:lnTo>
                <a:lnTo>
                  <a:pt x="4918853" y="2404089"/>
                </a:lnTo>
                <a:lnTo>
                  <a:pt x="0" y="2404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509647" y="977305"/>
            <a:ext cx="8229600" cy="1061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  <a:spcBef>
                <a:spcPct val="0"/>
              </a:spcBef>
            </a:pPr>
            <a:r>
              <a:rPr lang="en-US" sz="6200">
                <a:solidFill>
                  <a:srgbClr val="F4CA44"/>
                </a:solidFill>
                <a:latin typeface="Lazydog"/>
              </a:rPr>
              <a:t>repetir 4º *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427365" y="7420344"/>
            <a:ext cx="6262503" cy="1769594"/>
            <a:chOff x="0" y="0"/>
            <a:chExt cx="8350004" cy="2359459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28649"/>
              <a:ext cx="8350004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209550"/>
              <a:ext cx="8350004" cy="21499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889"/>
                </a:lnSpc>
              </a:pPr>
              <a:r>
                <a:rPr lang="en-US" sz="6769">
                  <a:solidFill>
                    <a:srgbClr val="F8C823"/>
                  </a:solidFill>
                  <a:latin typeface="Lazydog"/>
                </a:rPr>
                <a:t>centro de adultos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9144000" y="8986028"/>
            <a:ext cx="7063123" cy="1300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+ 18 años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+16 años con contrato de trabajo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350991" y="6258399"/>
            <a:ext cx="2255156" cy="672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+ 17 años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8191455" y="2690423"/>
            <a:ext cx="9466251" cy="1881018"/>
            <a:chOff x="0" y="0"/>
            <a:chExt cx="12621668" cy="2508024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465688"/>
              <a:ext cx="12621668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624719"/>
              <a:ext cx="12621668" cy="18833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64"/>
                </a:lnSpc>
              </a:pPr>
              <a:r>
                <a:rPr lang="en-US" sz="5869">
                  <a:solidFill>
                    <a:srgbClr val="F8C823"/>
                  </a:solidFill>
                  <a:latin typeface="Lazydog"/>
                </a:rPr>
                <a:t>ciclo formativo </a:t>
              </a:r>
            </a:p>
            <a:p>
              <a:pPr algn="l">
                <a:lnSpc>
                  <a:spcPts val="5164"/>
                </a:lnSpc>
              </a:pPr>
              <a:r>
                <a:rPr lang="en-US" sz="5869">
                  <a:solidFill>
                    <a:srgbClr val="F8C823"/>
                  </a:solidFill>
                  <a:latin typeface="Lazydog"/>
                </a:rPr>
                <a:t>grado básico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-8817410">
            <a:off x="5610702" y="2796012"/>
            <a:ext cx="1551881" cy="2466863"/>
          </a:xfrm>
          <a:custGeom>
            <a:avLst/>
            <a:gdLst/>
            <a:ahLst/>
            <a:cxnLst/>
            <a:rect r="r" b="b" t="t" l="l"/>
            <a:pathLst>
              <a:path h="2466863" w="1551881">
                <a:moveTo>
                  <a:pt x="0" y="0"/>
                </a:moveTo>
                <a:lnTo>
                  <a:pt x="1551881" y="0"/>
                </a:lnTo>
                <a:lnTo>
                  <a:pt x="1551881" y="2466863"/>
                </a:lnTo>
                <a:lnTo>
                  <a:pt x="0" y="2466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31566">
            <a:off x="5958988" y="5729568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505679">
            <a:off x="5554817" y="1247930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4º eso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617865" y="5061284"/>
            <a:ext cx="9466251" cy="1869217"/>
            <a:chOff x="0" y="0"/>
            <a:chExt cx="12621668" cy="249229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465688"/>
              <a:ext cx="12621668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11879"/>
              <a:ext cx="12621668" cy="18804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290"/>
                </a:lnSpc>
              </a:pPr>
              <a:r>
                <a:rPr lang="en-US" sz="5569">
                  <a:solidFill>
                    <a:srgbClr val="F8C823"/>
                  </a:solidFill>
                  <a:latin typeface="Lazydog"/>
                </a:rPr>
                <a:t>prueba libre acceso grado medio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6599093">
            <a:off x="5991162" y="4445604"/>
            <a:ext cx="1551881" cy="2466863"/>
          </a:xfrm>
          <a:custGeom>
            <a:avLst/>
            <a:gdLst/>
            <a:ahLst/>
            <a:cxnLst/>
            <a:rect r="r" b="b" t="t" l="l"/>
            <a:pathLst>
              <a:path h="2466863" w="1551881">
                <a:moveTo>
                  <a:pt x="0" y="0"/>
                </a:moveTo>
                <a:lnTo>
                  <a:pt x="1551881" y="0"/>
                </a:lnTo>
                <a:lnTo>
                  <a:pt x="1551881" y="2466863"/>
                </a:lnTo>
                <a:lnTo>
                  <a:pt x="0" y="2466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47599">
            <a:off x="298907" y="5513334"/>
            <a:ext cx="4918853" cy="2404090"/>
          </a:xfrm>
          <a:custGeom>
            <a:avLst/>
            <a:gdLst/>
            <a:ahLst/>
            <a:cxnLst/>
            <a:rect r="r" b="b" t="t" l="l"/>
            <a:pathLst>
              <a:path h="2404090" w="4918853">
                <a:moveTo>
                  <a:pt x="0" y="0"/>
                </a:moveTo>
                <a:lnTo>
                  <a:pt x="4918853" y="0"/>
                </a:lnTo>
                <a:lnTo>
                  <a:pt x="4918853" y="2404089"/>
                </a:lnTo>
                <a:lnTo>
                  <a:pt x="0" y="2404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509647" y="977305"/>
            <a:ext cx="8229600" cy="1061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  <a:spcBef>
                <a:spcPct val="0"/>
              </a:spcBef>
            </a:pPr>
            <a:r>
              <a:rPr lang="en-US" sz="6200">
                <a:solidFill>
                  <a:srgbClr val="F4CA44"/>
                </a:solidFill>
                <a:latin typeface="Lazydog"/>
              </a:rPr>
              <a:t>repetir 4º *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427365" y="7420344"/>
            <a:ext cx="6262503" cy="1769594"/>
            <a:chOff x="0" y="0"/>
            <a:chExt cx="8350004" cy="2359459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28649"/>
              <a:ext cx="8350004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209550"/>
              <a:ext cx="8350004" cy="21499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889"/>
                </a:lnSpc>
              </a:pPr>
              <a:r>
                <a:rPr lang="en-US" sz="6769">
                  <a:solidFill>
                    <a:srgbClr val="F8C823"/>
                  </a:solidFill>
                  <a:latin typeface="Lazydog"/>
                </a:rPr>
                <a:t>centro de adultos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9144000" y="8986028"/>
            <a:ext cx="7063123" cy="1300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+ 18 años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+16 años con contrato de trabajo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350991" y="6157701"/>
            <a:ext cx="2255156" cy="672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+ 17 años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8191455" y="2690423"/>
            <a:ext cx="9466251" cy="1881018"/>
            <a:chOff x="0" y="0"/>
            <a:chExt cx="12621668" cy="2508024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465688"/>
              <a:ext cx="12621668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624719"/>
              <a:ext cx="12621668" cy="18833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64"/>
                </a:lnSpc>
              </a:pPr>
              <a:r>
                <a:rPr lang="en-US" sz="5869">
                  <a:solidFill>
                    <a:srgbClr val="F8C823"/>
                  </a:solidFill>
                  <a:latin typeface="Lazydog"/>
                </a:rPr>
                <a:t>ciclo formativo </a:t>
              </a:r>
            </a:p>
            <a:p>
              <a:pPr algn="l">
                <a:lnSpc>
                  <a:spcPts val="5164"/>
                </a:lnSpc>
              </a:pPr>
              <a:r>
                <a:rPr lang="en-US" sz="5869">
                  <a:solidFill>
                    <a:srgbClr val="F8C823"/>
                  </a:solidFill>
                  <a:latin typeface="Lazydog"/>
                </a:rPr>
                <a:t>grado básico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-8817410">
            <a:off x="5610702" y="2796012"/>
            <a:ext cx="1551881" cy="2466863"/>
          </a:xfrm>
          <a:custGeom>
            <a:avLst/>
            <a:gdLst/>
            <a:ahLst/>
            <a:cxnLst/>
            <a:rect r="r" b="b" t="t" l="l"/>
            <a:pathLst>
              <a:path h="2466863" w="1551881">
                <a:moveTo>
                  <a:pt x="0" y="0"/>
                </a:moveTo>
                <a:lnTo>
                  <a:pt x="1551881" y="0"/>
                </a:lnTo>
                <a:lnTo>
                  <a:pt x="1551881" y="2466863"/>
                </a:lnTo>
                <a:lnTo>
                  <a:pt x="0" y="2466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679416" y="1626672"/>
            <a:ext cx="7758402" cy="3859805"/>
          </a:xfrm>
          <a:custGeom>
            <a:avLst/>
            <a:gdLst/>
            <a:ahLst/>
            <a:cxnLst/>
            <a:rect r="r" b="b" t="t" l="l"/>
            <a:pathLst>
              <a:path h="3859805" w="7758402">
                <a:moveTo>
                  <a:pt x="0" y="0"/>
                </a:moveTo>
                <a:lnTo>
                  <a:pt x="7758402" y="0"/>
                </a:lnTo>
                <a:lnTo>
                  <a:pt x="7758402" y="3859805"/>
                </a:lnTo>
                <a:lnTo>
                  <a:pt x="0" y="38598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5243" y="183902"/>
            <a:ext cx="9792954" cy="1663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79"/>
              </a:lnSpc>
              <a:spcBef>
                <a:spcPct val="0"/>
              </a:spcBef>
            </a:pPr>
            <a:r>
              <a:rPr lang="en-US" sz="9699">
                <a:solidFill>
                  <a:srgbClr val="F4CA44"/>
                </a:solidFill>
                <a:latin typeface="Lazydog"/>
              </a:rPr>
              <a:t>fp básica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45243" y="1714522"/>
            <a:ext cx="17362425" cy="5074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Cursando los ciclos formativos de grado básico obtendrás: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título de la ESO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título Técnico Básico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Luego podrás seguir estudiando Grado Medio, Superior, Bachillerato, carrera...</a:t>
            </a:r>
          </a:p>
          <a:p>
            <a:pPr algn="l">
              <a:lnSpc>
                <a:spcPts val="4967"/>
              </a:lnSpc>
            </a:pP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Bold"/>
              </a:rPr>
              <a:t> REQUISITOS: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Tener + 15 años y ser propuesto por el equipo docente.</a:t>
            </a:r>
          </a:p>
          <a:p>
            <a:pPr algn="l">
              <a:lnSpc>
                <a:spcPts val="4967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-4323939" y="949360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46576" y="6404064"/>
            <a:ext cx="1650587" cy="1547425"/>
          </a:xfrm>
          <a:custGeom>
            <a:avLst/>
            <a:gdLst/>
            <a:ahLst/>
            <a:cxnLst/>
            <a:rect r="r" b="b" t="t" l="l"/>
            <a:pathLst>
              <a:path h="1547425" w="1650587">
                <a:moveTo>
                  <a:pt x="0" y="0"/>
                </a:moveTo>
                <a:lnTo>
                  <a:pt x="1650586" y="0"/>
                </a:lnTo>
                <a:lnTo>
                  <a:pt x="1650586" y="1547425"/>
                </a:lnTo>
                <a:lnTo>
                  <a:pt x="0" y="1547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5243" y="6323376"/>
            <a:ext cx="1634041" cy="1708801"/>
          </a:xfrm>
          <a:custGeom>
            <a:avLst/>
            <a:gdLst/>
            <a:ahLst/>
            <a:cxnLst/>
            <a:rect r="r" b="b" t="t" l="l"/>
            <a:pathLst>
              <a:path h="1708801" w="1634041">
                <a:moveTo>
                  <a:pt x="0" y="0"/>
                </a:moveTo>
                <a:lnTo>
                  <a:pt x="1634040" y="0"/>
                </a:lnTo>
                <a:lnTo>
                  <a:pt x="1634040" y="1708800"/>
                </a:lnTo>
                <a:lnTo>
                  <a:pt x="0" y="1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263002" y="6323376"/>
            <a:ext cx="1981296" cy="1585037"/>
          </a:xfrm>
          <a:custGeom>
            <a:avLst/>
            <a:gdLst/>
            <a:ahLst/>
            <a:cxnLst/>
            <a:rect r="r" b="b" t="t" l="l"/>
            <a:pathLst>
              <a:path h="1585037" w="1981296">
                <a:moveTo>
                  <a:pt x="0" y="0"/>
                </a:moveTo>
                <a:lnTo>
                  <a:pt x="1981297" y="0"/>
                </a:lnTo>
                <a:lnTo>
                  <a:pt x="1981297" y="1585037"/>
                </a:lnTo>
                <a:lnTo>
                  <a:pt x="0" y="15850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002886" y="6323376"/>
            <a:ext cx="1708801" cy="1708801"/>
          </a:xfrm>
          <a:custGeom>
            <a:avLst/>
            <a:gdLst/>
            <a:ahLst/>
            <a:cxnLst/>
            <a:rect r="r" b="b" t="t" l="l"/>
            <a:pathLst>
              <a:path h="1708801" w="1708801">
                <a:moveTo>
                  <a:pt x="0" y="0"/>
                </a:moveTo>
                <a:lnTo>
                  <a:pt x="1708800" y="0"/>
                </a:lnTo>
                <a:lnTo>
                  <a:pt x="1708800" y="1708800"/>
                </a:lnTo>
                <a:lnTo>
                  <a:pt x="0" y="1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742769" y="6323376"/>
            <a:ext cx="1551355" cy="1585037"/>
          </a:xfrm>
          <a:custGeom>
            <a:avLst/>
            <a:gdLst/>
            <a:ahLst/>
            <a:cxnLst/>
            <a:rect r="r" b="b" t="t" l="l"/>
            <a:pathLst>
              <a:path h="1585037" w="1551355">
                <a:moveTo>
                  <a:pt x="0" y="0"/>
                </a:moveTo>
                <a:lnTo>
                  <a:pt x="1551355" y="0"/>
                </a:lnTo>
                <a:lnTo>
                  <a:pt x="1551355" y="1585037"/>
                </a:lnTo>
                <a:lnTo>
                  <a:pt x="0" y="15850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45243" y="7523452"/>
            <a:ext cx="2013090" cy="136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</a:p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Peluquería y estética    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46576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"/>
              </a:rPr>
              <a:t>Electricidad y electrónica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63002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Informática de Oficina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002886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Servicios Administrativos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42769" y="7971053"/>
            <a:ext cx="2141326" cy="91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000000"/>
                </a:solidFill>
                <a:latin typeface="Bernhard Gothic Light"/>
              </a:rPr>
              <a:t>Mantenimiento de Vehículo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023164" y="9001562"/>
            <a:ext cx="1209415" cy="35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La Adrada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747053" y="9001562"/>
            <a:ext cx="1209415" cy="35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La Adrada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63002" y="9001562"/>
            <a:ext cx="1249970" cy="35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Candeleda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657459" y="9001562"/>
            <a:ext cx="1228204" cy="72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Arenas de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San Pedro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5243" y="9008154"/>
            <a:ext cx="1228204" cy="72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Arenas de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Italics"/>
              </a:rPr>
              <a:t>San Pedro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6263002" y="2414966"/>
            <a:ext cx="2288826" cy="1159427"/>
            <a:chOff x="0" y="0"/>
            <a:chExt cx="3051768" cy="154590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712109" cy="1545902"/>
            </a:xfrm>
            <a:custGeom>
              <a:avLst/>
              <a:gdLst/>
              <a:ahLst/>
              <a:cxnLst/>
              <a:rect r="r" b="b" t="t" l="l"/>
              <a:pathLst>
                <a:path h="1545902" w="2712109">
                  <a:moveTo>
                    <a:pt x="0" y="0"/>
                  </a:moveTo>
                  <a:lnTo>
                    <a:pt x="2712109" y="0"/>
                  </a:lnTo>
                  <a:lnTo>
                    <a:pt x="2712109" y="1545902"/>
                  </a:lnTo>
                  <a:lnTo>
                    <a:pt x="0" y="1545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232492">
              <a:off x="331152" y="96226"/>
              <a:ext cx="2712109" cy="394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1"/>
                </a:lnSpc>
              </a:pPr>
              <a:r>
                <a:rPr lang="en-US" sz="1815">
                  <a:solidFill>
                    <a:srgbClr val="000000"/>
                  </a:solidFill>
                  <a:latin typeface="Open Sans Bold"/>
                </a:rPr>
                <a:t>ESO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31566">
            <a:off x="5958988" y="5729568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505679">
            <a:off x="5554817" y="1247930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4º eso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617865" y="5061284"/>
            <a:ext cx="9466251" cy="1869217"/>
            <a:chOff x="0" y="0"/>
            <a:chExt cx="12621668" cy="249229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465688"/>
              <a:ext cx="12621668" cy="15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476"/>
                </a:lnSpc>
                <a:spcBef>
                  <a:spcPct val="0"/>
                </a:spcBef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11879"/>
              <a:ext cx="12621668" cy="18804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290"/>
                </a:lnSpc>
              </a:pPr>
              <a:r>
                <a:rPr lang="en-US" sz="5569">
                  <a:solidFill>
                    <a:srgbClr val="F8C823"/>
                  </a:solidFill>
                  <a:latin typeface="Lazydog"/>
                </a:rPr>
                <a:t>prueba libre acceso grado medio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6599093">
            <a:off x="5991162" y="4445604"/>
            <a:ext cx="1551881" cy="2466863"/>
          </a:xfrm>
          <a:custGeom>
            <a:avLst/>
            <a:gdLst/>
            <a:ahLst/>
            <a:cxnLst/>
            <a:rect r="r" b="b" t="t" l="l"/>
            <a:pathLst>
              <a:path h="2466863" w="1551881">
                <a:moveTo>
                  <a:pt x="0" y="0"/>
                </a:moveTo>
                <a:lnTo>
                  <a:pt x="1551881" y="0"/>
                </a:lnTo>
                <a:lnTo>
                  <a:pt x="1551881" y="2466863"/>
                </a:lnTo>
                <a:lnTo>
                  <a:pt x="0" y="2466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47599">
            <a:off x="298907" y="5513334"/>
            <a:ext cx="4918853" cy="2404090"/>
          </a:xfrm>
          <a:custGeom>
            <a:avLst/>
            <a:gdLst/>
            <a:ahLst/>
            <a:cxnLst/>
            <a:rect r="r" b="b" t="t" l="l"/>
            <a:pathLst>
              <a:path h="2404090" w="4918853">
                <a:moveTo>
                  <a:pt x="0" y="0"/>
                </a:moveTo>
                <a:lnTo>
                  <a:pt x="4918853" y="0"/>
                </a:lnTo>
                <a:lnTo>
                  <a:pt x="4918853" y="2404089"/>
                </a:lnTo>
                <a:lnTo>
                  <a:pt x="0" y="2404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955645" y="7766085"/>
            <a:ext cx="4248196" cy="1200412"/>
            <a:chOff x="0" y="0"/>
            <a:chExt cx="5664262" cy="1600549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14643"/>
              <a:ext cx="5664262" cy="1025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28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142875"/>
              <a:ext cx="5664262" cy="14576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4"/>
                </a:lnSpc>
              </a:pPr>
              <a:r>
                <a:rPr lang="en-US" sz="4591">
                  <a:solidFill>
                    <a:srgbClr val="F8C823"/>
                  </a:solidFill>
                  <a:latin typeface="Lazydog"/>
                </a:rPr>
                <a:t>centro de adultos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3350991" y="6157701"/>
            <a:ext cx="2255156" cy="672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+ 17 años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8817410">
            <a:off x="5610702" y="2796012"/>
            <a:ext cx="1551881" cy="2466863"/>
          </a:xfrm>
          <a:custGeom>
            <a:avLst/>
            <a:gdLst/>
            <a:ahLst/>
            <a:cxnLst/>
            <a:rect r="r" b="b" t="t" l="l"/>
            <a:pathLst>
              <a:path h="2466863" w="1551881">
                <a:moveTo>
                  <a:pt x="0" y="0"/>
                </a:moveTo>
                <a:lnTo>
                  <a:pt x="1551881" y="0"/>
                </a:lnTo>
                <a:lnTo>
                  <a:pt x="1551881" y="2466863"/>
                </a:lnTo>
                <a:lnTo>
                  <a:pt x="0" y="2466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210505" y="3947242"/>
            <a:ext cx="8559429" cy="4258316"/>
          </a:xfrm>
          <a:custGeom>
            <a:avLst/>
            <a:gdLst/>
            <a:ahLst/>
            <a:cxnLst/>
            <a:rect r="r" b="b" t="t" l="l"/>
            <a:pathLst>
              <a:path h="4258316" w="8559429">
                <a:moveTo>
                  <a:pt x="0" y="0"/>
                </a:moveTo>
                <a:lnTo>
                  <a:pt x="8559430" y="0"/>
                </a:lnTo>
                <a:lnTo>
                  <a:pt x="8559430" y="4258316"/>
                </a:lnTo>
                <a:lnTo>
                  <a:pt x="0" y="425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5999174" y="6350788"/>
            <a:ext cx="2288826" cy="1159427"/>
            <a:chOff x="0" y="0"/>
            <a:chExt cx="3051768" cy="15459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712109" cy="1545902"/>
            </a:xfrm>
            <a:custGeom>
              <a:avLst/>
              <a:gdLst/>
              <a:ahLst/>
              <a:cxnLst/>
              <a:rect r="r" b="b" t="t" l="l"/>
              <a:pathLst>
                <a:path h="1545902" w="2712109">
                  <a:moveTo>
                    <a:pt x="0" y="0"/>
                  </a:moveTo>
                  <a:lnTo>
                    <a:pt x="2712109" y="0"/>
                  </a:lnTo>
                  <a:lnTo>
                    <a:pt x="2712109" y="1545902"/>
                  </a:lnTo>
                  <a:lnTo>
                    <a:pt x="0" y="1545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232492">
              <a:off x="331152" y="96226"/>
              <a:ext cx="2712109" cy="394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1"/>
                </a:lnSpc>
              </a:pPr>
              <a:r>
                <a:rPr lang="en-US" sz="1815">
                  <a:solidFill>
                    <a:srgbClr val="000000"/>
                  </a:solidFill>
                  <a:latin typeface="Open Sans Bold"/>
                </a:rPr>
                <a:t>ESO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570033">
            <a:off x="16393730" y="6184394"/>
            <a:ext cx="1499713" cy="1492215"/>
          </a:xfrm>
          <a:custGeom>
            <a:avLst/>
            <a:gdLst/>
            <a:ahLst/>
            <a:cxnLst/>
            <a:rect r="r" b="b" t="t" l="l"/>
            <a:pathLst>
              <a:path h="1492215" w="1499713">
                <a:moveTo>
                  <a:pt x="0" y="0"/>
                </a:moveTo>
                <a:lnTo>
                  <a:pt x="1499714" y="0"/>
                </a:lnTo>
                <a:lnTo>
                  <a:pt x="1499714" y="1492214"/>
                </a:lnTo>
                <a:lnTo>
                  <a:pt x="0" y="149221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6767103" y="1066436"/>
            <a:ext cx="7029610" cy="915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5"/>
              </a:lnSpc>
              <a:spcBef>
                <a:spcPct val="0"/>
              </a:spcBef>
            </a:pPr>
            <a:r>
              <a:rPr lang="en-US" sz="5296">
                <a:solidFill>
                  <a:srgbClr val="F4CA44"/>
                </a:solidFill>
                <a:latin typeface="Lazydog"/>
              </a:rPr>
              <a:t>repetir 4º *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853575" y="8986028"/>
            <a:ext cx="7063123" cy="1300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+ 18 años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+16 años con contrato de trabajo 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7743309" y="2242748"/>
            <a:ext cx="7283656" cy="1447319"/>
            <a:chOff x="0" y="0"/>
            <a:chExt cx="9711541" cy="1929759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0" y="-360487"/>
              <a:ext cx="9711541" cy="11596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291"/>
                </a:lnSpc>
                <a:spcBef>
                  <a:spcPct val="0"/>
                </a:spcBef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489440"/>
              <a:ext cx="9711541" cy="14403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74"/>
                </a:lnSpc>
              </a:pPr>
              <a:r>
                <a:rPr lang="en-US" sz="4515">
                  <a:solidFill>
                    <a:srgbClr val="F8C823"/>
                  </a:solidFill>
                  <a:latin typeface="Lazydog"/>
                </a:rPr>
                <a:t>ciclo formativo </a:t>
              </a:r>
            </a:p>
            <a:p>
              <a:pPr algn="l">
                <a:lnSpc>
                  <a:spcPts val="3974"/>
                </a:lnSpc>
              </a:pPr>
              <a:r>
                <a:rPr lang="en-US" sz="4515">
                  <a:solidFill>
                    <a:srgbClr val="F8C823"/>
                  </a:solidFill>
                  <a:latin typeface="Lazydog"/>
                </a:rPr>
                <a:t>grado básico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31566">
            <a:off x="5828139" y="5176156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8702834">
            <a:off x="5575330" y="2158661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4º eso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157074">
            <a:off x="5837130" y="3976215"/>
            <a:ext cx="1499785" cy="2384051"/>
          </a:xfrm>
          <a:custGeom>
            <a:avLst/>
            <a:gdLst/>
            <a:ahLst/>
            <a:cxnLst/>
            <a:rect r="r" b="b" t="t" l="l"/>
            <a:pathLst>
              <a:path h="2384051" w="1499785">
                <a:moveTo>
                  <a:pt x="0" y="0"/>
                </a:moveTo>
                <a:lnTo>
                  <a:pt x="1499785" y="0"/>
                </a:lnTo>
                <a:lnTo>
                  <a:pt x="1499785" y="2384051"/>
                </a:lnTo>
                <a:lnTo>
                  <a:pt x="0" y="23840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32426">
            <a:off x="345033" y="6020910"/>
            <a:ext cx="4279320" cy="1711728"/>
          </a:xfrm>
          <a:custGeom>
            <a:avLst/>
            <a:gdLst/>
            <a:ahLst/>
            <a:cxnLst/>
            <a:rect r="r" b="b" t="t" l="l"/>
            <a:pathLst>
              <a:path h="1711728" w="4279320">
                <a:moveTo>
                  <a:pt x="0" y="0"/>
                </a:moveTo>
                <a:lnTo>
                  <a:pt x="4279320" y="0"/>
                </a:lnTo>
                <a:lnTo>
                  <a:pt x="4279320" y="1711728"/>
                </a:lnTo>
                <a:lnTo>
                  <a:pt x="0" y="17117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311833" y="5146941"/>
            <a:ext cx="6608974" cy="1231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7"/>
              </a:lnSpc>
            </a:pPr>
            <a:r>
              <a:rPr lang="en-US" sz="5357">
                <a:solidFill>
                  <a:srgbClr val="F4CA44"/>
                </a:solidFill>
                <a:latin typeface="Lazydog"/>
              </a:rPr>
              <a:t>CICLOS FORMATIVOS GRADO MEDIO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8182307" y="2197136"/>
            <a:ext cx="4965460" cy="1033299"/>
            <a:chOff x="0" y="0"/>
            <a:chExt cx="6620613" cy="1377732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14300"/>
              <a:ext cx="6620613" cy="1201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14"/>
                </a:lnSpc>
                <a:spcBef>
                  <a:spcPct val="0"/>
                </a:spcBef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21859"/>
              <a:ext cx="6620613" cy="1255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934"/>
                </a:lnSpc>
                <a:spcBef>
                  <a:spcPct val="0"/>
                </a:spcBef>
              </a:pPr>
              <a:r>
                <a:rPr lang="en-US" sz="5667">
                  <a:solidFill>
                    <a:srgbClr val="F8C823"/>
                  </a:solidFill>
                  <a:latin typeface="Lazydog"/>
                </a:rPr>
                <a:t>BACHILLERATO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4997908" y="3741198"/>
            <a:ext cx="5227671" cy="1350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2"/>
              </a:lnSpc>
            </a:pPr>
            <a:r>
              <a:rPr lang="en-US" sz="5200">
                <a:solidFill>
                  <a:srgbClr val="F4CA44"/>
                </a:solidFill>
                <a:latin typeface="Lazydog"/>
              </a:rPr>
              <a:t>grado </a:t>
            </a:r>
          </a:p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4CA44"/>
                </a:solidFill>
                <a:latin typeface="Lazydog"/>
              </a:rPr>
              <a:t>superior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8504364">
            <a:off x="13456584" y="1211156"/>
            <a:ext cx="1313585" cy="2088068"/>
          </a:xfrm>
          <a:custGeom>
            <a:avLst/>
            <a:gdLst/>
            <a:ahLst/>
            <a:cxnLst/>
            <a:rect r="r" b="b" t="t" l="l"/>
            <a:pathLst>
              <a:path h="2088068" w="1313585">
                <a:moveTo>
                  <a:pt x="0" y="0"/>
                </a:moveTo>
                <a:lnTo>
                  <a:pt x="1313585" y="0"/>
                </a:lnTo>
                <a:lnTo>
                  <a:pt x="1313585" y="2088068"/>
                </a:lnTo>
                <a:lnTo>
                  <a:pt x="0" y="20880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4920807" y="1393320"/>
            <a:ext cx="3590025" cy="732246"/>
            <a:chOff x="0" y="0"/>
            <a:chExt cx="4786700" cy="976328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95250"/>
              <a:ext cx="4786700" cy="8812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32"/>
                </a:lnSpc>
                <a:spcBef>
                  <a:spcPct val="0"/>
                </a:spcBef>
              </a:pP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95265"/>
              <a:ext cx="4786700" cy="8810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32"/>
                </a:lnSpc>
                <a:spcBef>
                  <a:spcPct val="0"/>
                </a:spcBef>
              </a:pPr>
              <a:r>
                <a:rPr lang="en-US" sz="3880">
                  <a:solidFill>
                    <a:srgbClr val="F8C823"/>
                  </a:solidFill>
                  <a:latin typeface="Lazydog"/>
                </a:rPr>
                <a:t>universidad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-5752808">
            <a:off x="13394543" y="2277781"/>
            <a:ext cx="1236257" cy="1965148"/>
          </a:xfrm>
          <a:custGeom>
            <a:avLst/>
            <a:gdLst/>
            <a:ahLst/>
            <a:cxnLst/>
            <a:rect r="r" b="b" t="t" l="l"/>
            <a:pathLst>
              <a:path h="1965148" w="1236257">
                <a:moveTo>
                  <a:pt x="0" y="0"/>
                </a:moveTo>
                <a:lnTo>
                  <a:pt x="1236257" y="0"/>
                </a:lnTo>
                <a:lnTo>
                  <a:pt x="1236257" y="1965149"/>
                </a:lnTo>
                <a:lnTo>
                  <a:pt x="0" y="1965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846553">
            <a:off x="15269662" y="4522588"/>
            <a:ext cx="706567" cy="2112020"/>
          </a:xfrm>
          <a:custGeom>
            <a:avLst/>
            <a:gdLst/>
            <a:ahLst/>
            <a:cxnLst/>
            <a:rect r="r" b="b" t="t" l="l"/>
            <a:pathLst>
              <a:path h="2112020" w="706567">
                <a:moveTo>
                  <a:pt x="0" y="0"/>
                </a:moveTo>
                <a:lnTo>
                  <a:pt x="706566" y="0"/>
                </a:lnTo>
                <a:lnTo>
                  <a:pt x="706566" y="2112020"/>
                </a:lnTo>
                <a:lnTo>
                  <a:pt x="0" y="2112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10192904">
            <a:off x="17341993" y="2153915"/>
            <a:ext cx="706567" cy="2112020"/>
          </a:xfrm>
          <a:custGeom>
            <a:avLst/>
            <a:gdLst/>
            <a:ahLst/>
            <a:cxnLst/>
            <a:rect r="r" b="b" t="t" l="l"/>
            <a:pathLst>
              <a:path h="2112020" w="706567">
                <a:moveTo>
                  <a:pt x="0" y="0"/>
                </a:moveTo>
                <a:lnTo>
                  <a:pt x="706566" y="0"/>
                </a:lnTo>
                <a:lnTo>
                  <a:pt x="706566" y="2112020"/>
                </a:lnTo>
                <a:lnTo>
                  <a:pt x="0" y="2112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700647" y="1167776"/>
            <a:ext cx="6215115" cy="3092020"/>
          </a:xfrm>
          <a:custGeom>
            <a:avLst/>
            <a:gdLst/>
            <a:ahLst/>
            <a:cxnLst/>
            <a:rect r="r" b="b" t="t" l="l"/>
            <a:pathLst>
              <a:path h="3092020" w="6215115">
                <a:moveTo>
                  <a:pt x="0" y="0"/>
                </a:moveTo>
                <a:lnTo>
                  <a:pt x="6215115" y="0"/>
                </a:lnTo>
                <a:lnTo>
                  <a:pt x="6215115" y="3092019"/>
                </a:lnTo>
                <a:lnTo>
                  <a:pt x="0" y="30920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7301218" y="6822148"/>
            <a:ext cx="4898087" cy="999047"/>
            <a:chOff x="0" y="0"/>
            <a:chExt cx="6530782" cy="1332062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123825"/>
              <a:ext cx="6530782" cy="1196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2"/>
                </a:lnSpc>
                <a:spcBef>
                  <a:spcPct val="0"/>
                </a:spcBef>
              </a:pP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136106"/>
              <a:ext cx="6530782" cy="11959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2"/>
                </a:lnSpc>
                <a:spcBef>
                  <a:spcPct val="0"/>
                </a:spcBef>
              </a:pPr>
              <a:r>
                <a:rPr lang="en-US" sz="5294">
                  <a:solidFill>
                    <a:srgbClr val="F8C823"/>
                  </a:solidFill>
                  <a:latin typeface="Lazydog"/>
                </a:rPr>
                <a:t>TRABAJAR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74605" y="7935221"/>
            <a:ext cx="2288826" cy="1159427"/>
            <a:chOff x="0" y="0"/>
            <a:chExt cx="3051768" cy="154590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712109" cy="1545902"/>
            </a:xfrm>
            <a:custGeom>
              <a:avLst/>
              <a:gdLst/>
              <a:ahLst/>
              <a:cxnLst/>
              <a:rect r="r" b="b" t="t" l="l"/>
              <a:pathLst>
                <a:path h="1545902" w="2712109">
                  <a:moveTo>
                    <a:pt x="0" y="0"/>
                  </a:moveTo>
                  <a:lnTo>
                    <a:pt x="2712109" y="0"/>
                  </a:lnTo>
                  <a:lnTo>
                    <a:pt x="2712109" y="1545902"/>
                  </a:lnTo>
                  <a:lnTo>
                    <a:pt x="0" y="1545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232492">
              <a:off x="331152" y="96226"/>
              <a:ext cx="2712109" cy="394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1"/>
                </a:lnSpc>
              </a:pPr>
              <a:r>
                <a:rPr lang="en-US" sz="1815">
                  <a:solidFill>
                    <a:srgbClr val="000000"/>
                  </a:solidFill>
                  <a:latin typeface="Open Sans Bold"/>
                </a:rPr>
                <a:t>ESO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26151" y="-36462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336751" y="895547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3"/>
                </a:lnTo>
                <a:lnTo>
                  <a:pt x="0" y="20782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18798">
            <a:off x="3605421" y="1126634"/>
            <a:ext cx="1714131" cy="1221318"/>
          </a:xfrm>
          <a:custGeom>
            <a:avLst/>
            <a:gdLst/>
            <a:ahLst/>
            <a:cxnLst/>
            <a:rect r="r" b="b" t="t" l="l"/>
            <a:pathLst>
              <a:path h="1221318" w="1714131">
                <a:moveTo>
                  <a:pt x="0" y="0"/>
                </a:moveTo>
                <a:lnTo>
                  <a:pt x="1714131" y="0"/>
                </a:lnTo>
                <a:lnTo>
                  <a:pt x="1714131" y="1221318"/>
                </a:lnTo>
                <a:lnTo>
                  <a:pt x="0" y="1221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962283">
            <a:off x="14825648" y="852073"/>
            <a:ext cx="1921097" cy="2057400"/>
          </a:xfrm>
          <a:custGeom>
            <a:avLst/>
            <a:gdLst/>
            <a:ahLst/>
            <a:cxnLst/>
            <a:rect r="r" b="b" t="t" l="l"/>
            <a:pathLst>
              <a:path h="2057400" w="1921097">
                <a:moveTo>
                  <a:pt x="0" y="0"/>
                </a:moveTo>
                <a:lnTo>
                  <a:pt x="1921097" y="0"/>
                </a:lnTo>
                <a:lnTo>
                  <a:pt x="192109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30087" y="5614787"/>
            <a:ext cx="12827826" cy="3773415"/>
          </a:xfrm>
          <a:custGeom>
            <a:avLst/>
            <a:gdLst/>
            <a:ahLst/>
            <a:cxnLst/>
            <a:rect r="r" b="b" t="t" l="l"/>
            <a:pathLst>
              <a:path h="3773415" w="12827826">
                <a:moveTo>
                  <a:pt x="0" y="0"/>
                </a:moveTo>
                <a:lnTo>
                  <a:pt x="12827826" y="0"/>
                </a:lnTo>
                <a:lnTo>
                  <a:pt x="12827826" y="3773415"/>
                </a:lnTo>
                <a:lnTo>
                  <a:pt x="0" y="3773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2851" y="1239495"/>
            <a:ext cx="2277544" cy="622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94917" y="179640"/>
            <a:ext cx="8226523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F2929"/>
                </a:solidFill>
                <a:latin typeface="Lazydog"/>
              </a:rPr>
              <a:t>bachillerato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4619" y="3039560"/>
            <a:ext cx="9878373" cy="233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Existen 4 modalidades de bachillerato: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Ciencias y tecnología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Humanidades y Ciencias Sociales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Artes ( música y artes escénicas / artes plásticas, imagen  y diseño)</a:t>
            </a:r>
          </a:p>
          <a:p>
            <a:pPr algn="l" marL="556941" indent="-278471" lvl="1">
              <a:lnSpc>
                <a:spcPts val="3611"/>
              </a:lnSpc>
              <a:buFont typeface="Arial"/>
              <a:buChar char="•"/>
            </a:pPr>
            <a:r>
              <a:rPr lang="en-US" sz="2579">
                <a:solidFill>
                  <a:srgbClr val="000000"/>
                </a:solidFill>
                <a:latin typeface="Bernhard Gothic Bold"/>
              </a:rPr>
              <a:t>General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5243" y="1591870"/>
            <a:ext cx="17362425" cy="1300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"/>
              </a:rPr>
              <a:t>OJO CUIDADO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"/>
              </a:rPr>
              <a:t>MUCHOS ALUMNOS SE METEN EN BACHILLERATO EQUIVOCADAMENTE.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73117" y="2519175"/>
            <a:ext cx="17617290" cy="2934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Bold"/>
              </a:rPr>
              <a:t>INTERESES: qué materias te gustan más, cuáles son tus aficiones, en qué te gustaría trabajar, qué te gustaría estudiar y qué asignaturas tendrás y qué requisitos.</a:t>
            </a:r>
          </a:p>
          <a:p>
            <a:pPr algn="l">
              <a:lnSpc>
                <a:spcPts val="57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670710" y="4690763"/>
            <a:ext cx="17617290" cy="76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Bold"/>
              </a:rPr>
              <a:t>RENDIMIENTO:</a:t>
            </a:r>
            <a:r>
              <a:rPr lang="en-US" sz="4099">
                <a:solidFill>
                  <a:srgbClr val="000000"/>
                </a:solidFill>
                <a:latin typeface="Bernhard Gothic Light"/>
              </a:rPr>
              <a:t> qué se te da mejor, qué te resulta más difícil 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641078" y="6604789"/>
            <a:ext cx="13681369" cy="1486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Light"/>
              </a:rPr>
              <a:t>elegir lo mismo que tus amigos/as por estar juntos/as</a:t>
            </a:r>
          </a:p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Bernhard Gothic Light"/>
              </a:rPr>
              <a:t>las más fáciles si luego no me sirven para el futuro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44693" y="5960699"/>
            <a:ext cx="2070208" cy="1855424"/>
          </a:xfrm>
          <a:custGeom>
            <a:avLst/>
            <a:gdLst/>
            <a:ahLst/>
            <a:cxnLst/>
            <a:rect r="r" b="b" t="t" l="l"/>
            <a:pathLst>
              <a:path h="1855424" w="2070208">
                <a:moveTo>
                  <a:pt x="0" y="0"/>
                </a:moveTo>
                <a:lnTo>
                  <a:pt x="2070208" y="0"/>
                </a:lnTo>
                <a:lnTo>
                  <a:pt x="2070208" y="1855424"/>
                </a:lnTo>
                <a:lnTo>
                  <a:pt x="0" y="1855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35127" y="7149291"/>
            <a:ext cx="2897569" cy="2968061"/>
          </a:xfrm>
          <a:custGeom>
            <a:avLst/>
            <a:gdLst/>
            <a:ahLst/>
            <a:cxnLst/>
            <a:rect r="r" b="b" t="t" l="l"/>
            <a:pathLst>
              <a:path h="2968061" w="2897569">
                <a:moveTo>
                  <a:pt x="0" y="0"/>
                </a:moveTo>
                <a:lnTo>
                  <a:pt x="2897570" y="0"/>
                </a:lnTo>
                <a:lnTo>
                  <a:pt x="2897570" y="2968061"/>
                </a:lnTo>
                <a:lnTo>
                  <a:pt x="0" y="2968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642251" y="1181100"/>
            <a:ext cx="12453790" cy="1107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6"/>
              </a:lnSpc>
            </a:pPr>
            <a:r>
              <a:rPr lang="en-US" sz="8299" spc="182">
                <a:solidFill>
                  <a:srgbClr val="000000"/>
                </a:solidFill>
                <a:latin typeface="Krabuler"/>
              </a:rPr>
              <a:t>¿QUÉ ITINERARIO ELIJO?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752595" y="-301411"/>
            <a:ext cx="12710840" cy="1756407"/>
          </a:xfrm>
          <a:custGeom>
            <a:avLst/>
            <a:gdLst/>
            <a:ahLst/>
            <a:cxnLst/>
            <a:rect r="r" b="b" t="t" l="l"/>
            <a:pathLst>
              <a:path h="1756407" w="12710840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-5599813" y="8633321"/>
            <a:ext cx="13959219" cy="1928910"/>
          </a:xfrm>
          <a:custGeom>
            <a:avLst/>
            <a:gdLst/>
            <a:ahLst/>
            <a:cxnLst/>
            <a:rect r="r" b="b" t="t" l="l"/>
            <a:pathLst>
              <a:path h="1928910" w="13959219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6190582">
            <a:off x="10675426" y="509655"/>
            <a:ext cx="1514128" cy="1379233"/>
          </a:xfrm>
          <a:custGeom>
            <a:avLst/>
            <a:gdLst/>
            <a:ahLst/>
            <a:cxnLst/>
            <a:rect r="r" b="b" t="t" l="l"/>
            <a:pathLst>
              <a:path h="1379233" w="1514128">
                <a:moveTo>
                  <a:pt x="0" y="0"/>
                </a:moveTo>
                <a:lnTo>
                  <a:pt x="1514128" y="0"/>
                </a:lnTo>
                <a:lnTo>
                  <a:pt x="1514128" y="1379234"/>
                </a:lnTo>
                <a:lnTo>
                  <a:pt x="0" y="13792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26385" y="-532177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1651" y="1165519"/>
            <a:ext cx="16333004" cy="8971305"/>
          </a:xfrm>
          <a:custGeom>
            <a:avLst/>
            <a:gdLst/>
            <a:ahLst/>
            <a:cxnLst/>
            <a:rect r="r" b="b" t="t" l="l"/>
            <a:pathLst>
              <a:path h="8971305" w="16333004">
                <a:moveTo>
                  <a:pt x="0" y="0"/>
                </a:moveTo>
                <a:lnTo>
                  <a:pt x="16333005" y="0"/>
                </a:lnTo>
                <a:lnTo>
                  <a:pt x="16333005" y="8971305"/>
                </a:lnTo>
                <a:lnTo>
                  <a:pt x="0" y="8971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16653" y="2798264"/>
            <a:ext cx="6162453" cy="100140"/>
          </a:xfrm>
          <a:custGeom>
            <a:avLst/>
            <a:gdLst/>
            <a:ahLst/>
            <a:cxnLst/>
            <a:rect r="r" b="b" t="t" l="l"/>
            <a:pathLst>
              <a:path h="100140" w="6162453">
                <a:moveTo>
                  <a:pt x="0" y="0"/>
                </a:moveTo>
                <a:lnTo>
                  <a:pt x="6162454" y="0"/>
                </a:lnTo>
                <a:lnTo>
                  <a:pt x="6162454" y="100140"/>
                </a:lnTo>
                <a:lnTo>
                  <a:pt x="0" y="100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2851" y="1239495"/>
            <a:ext cx="2277544" cy="622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6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94917" y="12083"/>
            <a:ext cx="8226523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F2929"/>
                </a:solidFill>
                <a:latin typeface="Lazydog"/>
              </a:rPr>
              <a:t>bachillerato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765756" y="9258300"/>
            <a:ext cx="6264247" cy="101794"/>
          </a:xfrm>
          <a:custGeom>
            <a:avLst/>
            <a:gdLst/>
            <a:ahLst/>
            <a:cxnLst/>
            <a:rect r="r" b="b" t="t" l="l"/>
            <a:pathLst>
              <a:path h="101794" w="6264247">
                <a:moveTo>
                  <a:pt x="0" y="0"/>
                </a:moveTo>
                <a:lnTo>
                  <a:pt x="6264248" y="0"/>
                </a:lnTo>
                <a:lnTo>
                  <a:pt x="6264248" y="101794"/>
                </a:lnTo>
                <a:lnTo>
                  <a:pt x="0" y="1017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-315470" y="6027256"/>
            <a:ext cx="6264247" cy="101794"/>
          </a:xfrm>
          <a:custGeom>
            <a:avLst/>
            <a:gdLst/>
            <a:ahLst/>
            <a:cxnLst/>
            <a:rect r="r" b="b" t="t" l="l"/>
            <a:pathLst>
              <a:path h="101794" w="6264247">
                <a:moveTo>
                  <a:pt x="0" y="0"/>
                </a:moveTo>
                <a:lnTo>
                  <a:pt x="6264247" y="0"/>
                </a:lnTo>
                <a:lnTo>
                  <a:pt x="6264247" y="101794"/>
                </a:lnTo>
                <a:lnTo>
                  <a:pt x="0" y="1017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5846983" y="6027256"/>
            <a:ext cx="6264247" cy="101794"/>
          </a:xfrm>
          <a:custGeom>
            <a:avLst/>
            <a:gdLst/>
            <a:ahLst/>
            <a:cxnLst/>
            <a:rect r="r" b="b" t="t" l="l"/>
            <a:pathLst>
              <a:path h="101794" w="6264247">
                <a:moveTo>
                  <a:pt x="0" y="0"/>
                </a:moveTo>
                <a:lnTo>
                  <a:pt x="6264247" y="0"/>
                </a:lnTo>
                <a:lnTo>
                  <a:pt x="6264247" y="101794"/>
                </a:lnTo>
                <a:lnTo>
                  <a:pt x="0" y="1017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26385" y="-532177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8362" y="1190548"/>
            <a:ext cx="15170071" cy="8971305"/>
          </a:xfrm>
          <a:custGeom>
            <a:avLst/>
            <a:gdLst/>
            <a:ahLst/>
            <a:cxnLst/>
            <a:rect r="r" b="b" t="t" l="l"/>
            <a:pathLst>
              <a:path h="8971305" w="15170071">
                <a:moveTo>
                  <a:pt x="0" y="0"/>
                </a:moveTo>
                <a:lnTo>
                  <a:pt x="15170071" y="0"/>
                </a:lnTo>
                <a:lnTo>
                  <a:pt x="15170071" y="8971306"/>
                </a:lnTo>
                <a:lnTo>
                  <a:pt x="0" y="89713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02851" y="1239495"/>
            <a:ext cx="2277544" cy="622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94917" y="12083"/>
            <a:ext cx="8226523" cy="13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FF2929"/>
                </a:solidFill>
                <a:latin typeface="Lazydog"/>
              </a:rPr>
              <a:t>bachillerato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54076" y="2215274"/>
            <a:ext cx="13136195" cy="4440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58"/>
              </a:lnSpc>
            </a:pPr>
            <a:r>
              <a:rPr lang="en-US" sz="12755">
                <a:solidFill>
                  <a:srgbClr val="000000"/>
                </a:solidFill>
                <a:latin typeface="Krabuler"/>
              </a:rPr>
              <a:t>bachillerato de </a:t>
            </a:r>
          </a:p>
          <a:p>
            <a:pPr algn="ctr">
              <a:lnSpc>
                <a:spcPts val="17858"/>
              </a:lnSpc>
            </a:pPr>
            <a:r>
              <a:rPr lang="en-US" sz="12755">
                <a:solidFill>
                  <a:srgbClr val="000000"/>
                </a:solidFill>
                <a:latin typeface="Krabuler"/>
              </a:rPr>
              <a:t>ciencias y tecnología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4278" y="-83842"/>
            <a:ext cx="15019444" cy="10033923"/>
          </a:xfrm>
          <a:custGeom>
            <a:avLst/>
            <a:gdLst/>
            <a:ahLst/>
            <a:cxnLst/>
            <a:rect r="r" b="b" t="t" l="l"/>
            <a:pathLst>
              <a:path h="10033923" w="15019444">
                <a:moveTo>
                  <a:pt x="0" y="0"/>
                </a:moveTo>
                <a:lnTo>
                  <a:pt x="15019444" y="0"/>
                </a:lnTo>
                <a:lnTo>
                  <a:pt x="15019444" y="10033922"/>
                </a:lnTo>
                <a:lnTo>
                  <a:pt x="0" y="10033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58925" y="381290"/>
            <a:ext cx="9192499" cy="9905710"/>
          </a:xfrm>
          <a:custGeom>
            <a:avLst/>
            <a:gdLst/>
            <a:ahLst/>
            <a:cxnLst/>
            <a:rect r="r" b="b" t="t" l="l"/>
            <a:pathLst>
              <a:path h="9905710" w="9192499">
                <a:moveTo>
                  <a:pt x="0" y="0"/>
                </a:moveTo>
                <a:lnTo>
                  <a:pt x="9192499" y="0"/>
                </a:lnTo>
                <a:lnTo>
                  <a:pt x="9192499" y="9905710"/>
                </a:lnTo>
                <a:lnTo>
                  <a:pt x="0" y="9905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0224210" y="8358090"/>
            <a:ext cx="13959219" cy="1928910"/>
          </a:xfrm>
          <a:custGeom>
            <a:avLst/>
            <a:gdLst/>
            <a:ahLst/>
            <a:cxnLst/>
            <a:rect r="r" b="b" t="t" l="l"/>
            <a:pathLst>
              <a:path h="1928910" w="13959219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99942" y="-301411"/>
            <a:ext cx="12710840" cy="1756407"/>
          </a:xfrm>
          <a:custGeom>
            <a:avLst/>
            <a:gdLst/>
            <a:ahLst/>
            <a:cxnLst/>
            <a:rect r="r" b="b" t="t" l="l"/>
            <a:pathLst>
              <a:path h="1756407" w="12710840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215274"/>
            <a:ext cx="18044347" cy="6698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58"/>
              </a:lnSpc>
            </a:pPr>
            <a:r>
              <a:rPr lang="en-US" sz="12755">
                <a:solidFill>
                  <a:srgbClr val="000000"/>
                </a:solidFill>
                <a:latin typeface="Krabuler"/>
              </a:rPr>
              <a:t>bachillerato de </a:t>
            </a:r>
          </a:p>
          <a:p>
            <a:pPr algn="ctr">
              <a:lnSpc>
                <a:spcPts val="17858"/>
              </a:lnSpc>
            </a:pPr>
            <a:r>
              <a:rPr lang="en-US" sz="12755">
                <a:solidFill>
                  <a:srgbClr val="000000"/>
                </a:solidFill>
                <a:latin typeface="Krabuler"/>
              </a:rPr>
              <a:t>humanidades y ciencias sociales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7467" y="-231267"/>
            <a:ext cx="14379640" cy="10518267"/>
          </a:xfrm>
          <a:custGeom>
            <a:avLst/>
            <a:gdLst/>
            <a:ahLst/>
            <a:cxnLst/>
            <a:rect r="r" b="b" t="t" l="l"/>
            <a:pathLst>
              <a:path h="10518267" w="14379640">
                <a:moveTo>
                  <a:pt x="0" y="0"/>
                </a:moveTo>
                <a:lnTo>
                  <a:pt x="14379641" y="0"/>
                </a:lnTo>
                <a:lnTo>
                  <a:pt x="14379641" y="10518267"/>
                </a:lnTo>
                <a:lnTo>
                  <a:pt x="0" y="10518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0224210" y="8358090"/>
            <a:ext cx="13959219" cy="1928910"/>
          </a:xfrm>
          <a:custGeom>
            <a:avLst/>
            <a:gdLst/>
            <a:ahLst/>
            <a:cxnLst/>
            <a:rect r="r" b="b" t="t" l="l"/>
            <a:pathLst>
              <a:path h="1928910" w="13959219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99942" y="-301411"/>
            <a:ext cx="12710840" cy="1756407"/>
          </a:xfrm>
          <a:custGeom>
            <a:avLst/>
            <a:gdLst/>
            <a:ahLst/>
            <a:cxnLst/>
            <a:rect r="r" b="b" t="t" l="l"/>
            <a:pathLst>
              <a:path h="1756407" w="12710840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47388" y="0"/>
            <a:ext cx="9793224" cy="10287000"/>
          </a:xfrm>
          <a:custGeom>
            <a:avLst/>
            <a:gdLst/>
            <a:ahLst/>
            <a:cxnLst/>
            <a:rect r="r" b="b" t="t" l="l"/>
            <a:pathLst>
              <a:path h="10287000" w="9793224">
                <a:moveTo>
                  <a:pt x="0" y="0"/>
                </a:moveTo>
                <a:lnTo>
                  <a:pt x="9793224" y="0"/>
                </a:lnTo>
                <a:lnTo>
                  <a:pt x="97932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76385" y="277737"/>
            <a:ext cx="19183058" cy="10299267"/>
          </a:xfrm>
          <a:custGeom>
            <a:avLst/>
            <a:gdLst/>
            <a:ahLst/>
            <a:cxnLst/>
            <a:rect r="r" b="b" t="t" l="l"/>
            <a:pathLst>
              <a:path h="10299267" w="19183058">
                <a:moveTo>
                  <a:pt x="0" y="0"/>
                </a:moveTo>
                <a:lnTo>
                  <a:pt x="19183058" y="0"/>
                </a:lnTo>
                <a:lnTo>
                  <a:pt x="19183058" y="10299266"/>
                </a:lnTo>
                <a:lnTo>
                  <a:pt x="0" y="10299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95911" y="410404"/>
            <a:ext cx="3836683" cy="1923137"/>
          </a:xfrm>
          <a:custGeom>
            <a:avLst/>
            <a:gdLst/>
            <a:ahLst/>
            <a:cxnLst/>
            <a:rect r="r" b="b" t="t" l="l"/>
            <a:pathLst>
              <a:path h="1923137" w="3836683">
                <a:moveTo>
                  <a:pt x="0" y="0"/>
                </a:moveTo>
                <a:lnTo>
                  <a:pt x="3836682" y="0"/>
                </a:lnTo>
                <a:lnTo>
                  <a:pt x="3836682" y="1923137"/>
                </a:lnTo>
                <a:lnTo>
                  <a:pt x="0" y="19231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0224210" y="8358090"/>
            <a:ext cx="13959219" cy="1928910"/>
          </a:xfrm>
          <a:custGeom>
            <a:avLst/>
            <a:gdLst/>
            <a:ahLst/>
            <a:cxnLst/>
            <a:rect r="r" b="b" t="t" l="l"/>
            <a:pathLst>
              <a:path h="1928910" w="13959219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99942" y="-301411"/>
            <a:ext cx="12710840" cy="1756407"/>
          </a:xfrm>
          <a:custGeom>
            <a:avLst/>
            <a:gdLst/>
            <a:ahLst/>
            <a:cxnLst/>
            <a:rect r="r" b="b" t="t" l="l"/>
            <a:pathLst>
              <a:path h="1756407" w="12710840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589980">
            <a:off x="2122223" y="3109451"/>
            <a:ext cx="4414340" cy="1946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90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-589980">
            <a:off x="394361" y="529616"/>
            <a:ext cx="4058727" cy="1662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54"/>
              </a:lnSpc>
              <a:spcBef>
                <a:spcPct val="0"/>
              </a:spcBef>
            </a:pPr>
            <a:r>
              <a:rPr lang="en-US" sz="9681" spc="-387">
                <a:solidFill>
                  <a:srgbClr val="000000"/>
                </a:solidFill>
                <a:latin typeface="Carollo Playscript"/>
              </a:rPr>
              <a:t>dudas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095667" y="2250133"/>
            <a:ext cx="17059639" cy="194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Bold"/>
              </a:rPr>
              <a:t>¿ME PUEDO CAMBIAR DE BACHILLERATO?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Cursando las comunes 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Ver las condiciones de acceso a materias de continuidad de 2º Bach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3384" y="4222394"/>
            <a:ext cx="17438234" cy="4467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Bold"/>
              </a:rPr>
              <a:t>¿QUÉ ES EL BACH DE INVESTIGACIÓN Y EXCELENCIA?</a:t>
            </a:r>
          </a:p>
          <a:p>
            <a:pPr algn="just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Es una modalidad de bach si te interesa la investigación</a:t>
            </a:r>
            <a:r>
              <a:rPr lang="en-US" sz="3547">
                <a:solidFill>
                  <a:srgbClr val="000000"/>
                </a:solidFill>
                <a:latin typeface="Bernhard Gothic Bold"/>
              </a:rPr>
              <a:t>.</a:t>
            </a:r>
            <a:r>
              <a:rPr lang="en-US" sz="3547">
                <a:solidFill>
                  <a:srgbClr val="000000"/>
                </a:solidFill>
                <a:latin typeface="Bernhard Gothic Light"/>
              </a:rPr>
              <a:t> Se cursan una materia </a:t>
            </a:r>
            <a:r>
              <a:rPr lang="en-US" sz="3547" u="sng">
                <a:solidFill>
                  <a:srgbClr val="000000"/>
                </a:solidFill>
                <a:latin typeface="Bernhard Gothic Light"/>
              </a:rPr>
              <a:t>más</a:t>
            </a:r>
            <a:r>
              <a:rPr lang="en-US" sz="3547">
                <a:solidFill>
                  <a:srgbClr val="000000"/>
                </a:solidFill>
                <a:latin typeface="Bernhard Gothic Light"/>
              </a:rPr>
              <a:t> en el espacio de las de libre configuración autonómica. </a:t>
            </a:r>
          </a:p>
          <a:p>
            <a:pPr algn="just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En primero se cursa, la materia </a:t>
            </a:r>
            <a:r>
              <a:rPr lang="en-US" sz="3547" u="sng">
                <a:solidFill>
                  <a:srgbClr val="000000"/>
                </a:solidFill>
                <a:latin typeface="Bernhard Gothic Light"/>
              </a:rPr>
              <a:t>Iniciación a la investigación o una materia propia </a:t>
            </a:r>
            <a:r>
              <a:rPr lang="en-US" sz="3547">
                <a:solidFill>
                  <a:srgbClr val="000000"/>
                </a:solidFill>
                <a:latin typeface="Bernhard Gothic Light"/>
              </a:rPr>
              <a:t>y se realizan</a:t>
            </a:r>
            <a:r>
              <a:rPr lang="en-US" sz="3547" u="sng">
                <a:solidFill>
                  <a:srgbClr val="000000"/>
                </a:solidFill>
                <a:latin typeface="Bernhard Gothic Light"/>
              </a:rPr>
              <a:t> actividades complementarias de formación en la Universidad,</a:t>
            </a:r>
            <a:r>
              <a:rPr lang="en-US" sz="3547">
                <a:solidFill>
                  <a:srgbClr val="000000"/>
                </a:solidFill>
                <a:latin typeface="Bernhard Gothic Light"/>
              </a:rPr>
              <a:t> y, en segundo, se desarrollará un </a:t>
            </a:r>
            <a:r>
              <a:rPr lang="en-US" sz="3547" u="sng">
                <a:solidFill>
                  <a:srgbClr val="000000"/>
                </a:solidFill>
                <a:latin typeface="Bernhard Gothic Light"/>
              </a:rPr>
              <a:t>Proyecto de investigación,</a:t>
            </a:r>
            <a:r>
              <a:rPr lang="en-US" sz="3547">
                <a:solidFill>
                  <a:srgbClr val="000000"/>
                </a:solidFill>
                <a:latin typeface="Bernhard Gothic Light"/>
              </a:rPr>
              <a:t> pudiéndose estudiar, según la opción elegida, una</a:t>
            </a:r>
            <a:r>
              <a:rPr lang="en-US" sz="3547" u="sng">
                <a:solidFill>
                  <a:srgbClr val="000000"/>
                </a:solidFill>
                <a:latin typeface="Bernhard Gothic Light"/>
              </a:rPr>
              <a:t> materia propia.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098675" y="8905418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31566">
            <a:off x="5828139" y="5176156"/>
            <a:ext cx="1101318" cy="3291984"/>
          </a:xfrm>
          <a:custGeom>
            <a:avLst/>
            <a:gdLst/>
            <a:ahLst/>
            <a:cxnLst/>
            <a:rect r="r" b="b" t="t" l="l"/>
            <a:pathLst>
              <a:path h="3291984" w="1101318">
                <a:moveTo>
                  <a:pt x="0" y="0"/>
                </a:moveTo>
                <a:lnTo>
                  <a:pt x="1101318" y="0"/>
                </a:lnTo>
                <a:lnTo>
                  <a:pt x="1101318" y="3291984"/>
                </a:lnTo>
                <a:lnTo>
                  <a:pt x="0" y="3291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8702834">
            <a:off x="5575330" y="2158661"/>
            <a:ext cx="1909660" cy="3035587"/>
          </a:xfrm>
          <a:custGeom>
            <a:avLst/>
            <a:gdLst/>
            <a:ahLst/>
            <a:cxnLst/>
            <a:rect r="r" b="b" t="t" l="l"/>
            <a:pathLst>
              <a:path h="3035587" w="1909660">
                <a:moveTo>
                  <a:pt x="0" y="0"/>
                </a:moveTo>
                <a:lnTo>
                  <a:pt x="1909660" y="0"/>
                </a:lnTo>
                <a:lnTo>
                  <a:pt x="1909660" y="3035586"/>
                </a:lnTo>
                <a:lnTo>
                  <a:pt x="0" y="303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3368096"/>
            <a:ext cx="5516666" cy="2652814"/>
            <a:chOff x="0" y="0"/>
            <a:chExt cx="7355555" cy="353708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71450"/>
              <a:ext cx="7355555" cy="1936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0"/>
                </a:lnSpc>
                <a:spcBef>
                  <a:spcPct val="0"/>
                </a:spcBef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05051"/>
              <a:ext cx="7355555" cy="2632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39"/>
                </a:lnSpc>
                <a:spcBef>
                  <a:spcPct val="0"/>
                </a:spcBef>
              </a:pPr>
              <a:r>
                <a:rPr lang="en-US" sz="11813">
                  <a:solidFill>
                    <a:srgbClr val="59B379"/>
                  </a:solidFill>
                  <a:latin typeface="Lazydog"/>
                </a:rPr>
                <a:t>4º eso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157074">
            <a:off x="5837130" y="3976215"/>
            <a:ext cx="1499785" cy="2384051"/>
          </a:xfrm>
          <a:custGeom>
            <a:avLst/>
            <a:gdLst/>
            <a:ahLst/>
            <a:cxnLst/>
            <a:rect r="r" b="b" t="t" l="l"/>
            <a:pathLst>
              <a:path h="2384051" w="1499785">
                <a:moveTo>
                  <a:pt x="0" y="0"/>
                </a:moveTo>
                <a:lnTo>
                  <a:pt x="1499785" y="0"/>
                </a:lnTo>
                <a:lnTo>
                  <a:pt x="1499785" y="2384051"/>
                </a:lnTo>
                <a:lnTo>
                  <a:pt x="0" y="23840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32426">
            <a:off x="345033" y="6020910"/>
            <a:ext cx="4279320" cy="1711728"/>
          </a:xfrm>
          <a:custGeom>
            <a:avLst/>
            <a:gdLst/>
            <a:ahLst/>
            <a:cxnLst/>
            <a:rect r="r" b="b" t="t" l="l"/>
            <a:pathLst>
              <a:path h="1711728" w="4279320">
                <a:moveTo>
                  <a:pt x="0" y="0"/>
                </a:moveTo>
                <a:lnTo>
                  <a:pt x="4279320" y="0"/>
                </a:lnTo>
                <a:lnTo>
                  <a:pt x="4279320" y="1711728"/>
                </a:lnTo>
                <a:lnTo>
                  <a:pt x="0" y="17117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993516" y="4290370"/>
            <a:ext cx="6019155" cy="173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41"/>
              </a:lnSpc>
              <a:spcBef>
                <a:spcPct val="0"/>
              </a:spcBef>
            </a:pPr>
            <a:r>
              <a:rPr lang="en-US" sz="4957">
                <a:solidFill>
                  <a:srgbClr val="F4CA44"/>
                </a:solidFill>
                <a:latin typeface="Lazydog"/>
              </a:rPr>
              <a:t>CICLOS FORMATIVOS GRADO MEDIO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8182307" y="2197136"/>
            <a:ext cx="4965460" cy="1012789"/>
            <a:chOff x="0" y="0"/>
            <a:chExt cx="6620613" cy="1350385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14300"/>
              <a:ext cx="6620613" cy="1201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14"/>
                </a:lnSpc>
                <a:spcBef>
                  <a:spcPct val="0"/>
                </a:spcBef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49206"/>
              <a:ext cx="6620613" cy="12011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14"/>
                </a:lnSpc>
                <a:spcBef>
                  <a:spcPct val="0"/>
                </a:spcBef>
              </a:pPr>
              <a:r>
                <a:rPr lang="en-US" sz="5367">
                  <a:solidFill>
                    <a:srgbClr val="F8C823"/>
                  </a:solidFill>
                  <a:latin typeface="Lazydog"/>
                </a:rPr>
                <a:t>BACHILLERATO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4997908" y="3741198"/>
            <a:ext cx="5227671" cy="1350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2"/>
              </a:lnSpc>
            </a:pPr>
            <a:r>
              <a:rPr lang="en-US" sz="5200">
                <a:solidFill>
                  <a:srgbClr val="F4CA44"/>
                </a:solidFill>
                <a:latin typeface="Lazydog"/>
              </a:rPr>
              <a:t>grado </a:t>
            </a:r>
          </a:p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4CA44"/>
                </a:solidFill>
                <a:latin typeface="Lazydog"/>
              </a:rPr>
              <a:t>superior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8504364">
            <a:off x="13456584" y="1211156"/>
            <a:ext cx="1313585" cy="2088068"/>
          </a:xfrm>
          <a:custGeom>
            <a:avLst/>
            <a:gdLst/>
            <a:ahLst/>
            <a:cxnLst/>
            <a:rect r="r" b="b" t="t" l="l"/>
            <a:pathLst>
              <a:path h="2088068" w="1313585">
                <a:moveTo>
                  <a:pt x="0" y="0"/>
                </a:moveTo>
                <a:lnTo>
                  <a:pt x="1313585" y="0"/>
                </a:lnTo>
                <a:lnTo>
                  <a:pt x="1313585" y="2088068"/>
                </a:lnTo>
                <a:lnTo>
                  <a:pt x="0" y="20880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4920807" y="1393320"/>
            <a:ext cx="3590025" cy="732246"/>
            <a:chOff x="0" y="0"/>
            <a:chExt cx="4786700" cy="976328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95250"/>
              <a:ext cx="4786700" cy="8812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32"/>
                </a:lnSpc>
                <a:spcBef>
                  <a:spcPct val="0"/>
                </a:spcBef>
              </a:pP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95265"/>
              <a:ext cx="4786700" cy="8810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32"/>
                </a:lnSpc>
                <a:spcBef>
                  <a:spcPct val="0"/>
                </a:spcBef>
              </a:pPr>
              <a:r>
                <a:rPr lang="en-US" sz="3880">
                  <a:solidFill>
                    <a:srgbClr val="F8C823"/>
                  </a:solidFill>
                  <a:latin typeface="Lazydog"/>
                </a:rPr>
                <a:t>universidad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-5752808">
            <a:off x="13394543" y="2277781"/>
            <a:ext cx="1236257" cy="1965148"/>
          </a:xfrm>
          <a:custGeom>
            <a:avLst/>
            <a:gdLst/>
            <a:ahLst/>
            <a:cxnLst/>
            <a:rect r="r" b="b" t="t" l="l"/>
            <a:pathLst>
              <a:path h="1965148" w="1236257">
                <a:moveTo>
                  <a:pt x="0" y="0"/>
                </a:moveTo>
                <a:lnTo>
                  <a:pt x="1236257" y="0"/>
                </a:lnTo>
                <a:lnTo>
                  <a:pt x="1236257" y="1965149"/>
                </a:lnTo>
                <a:lnTo>
                  <a:pt x="0" y="1965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846553">
            <a:off x="13607243" y="4477806"/>
            <a:ext cx="706567" cy="2112020"/>
          </a:xfrm>
          <a:custGeom>
            <a:avLst/>
            <a:gdLst/>
            <a:ahLst/>
            <a:cxnLst/>
            <a:rect r="r" b="b" t="t" l="l"/>
            <a:pathLst>
              <a:path h="2112020" w="706567">
                <a:moveTo>
                  <a:pt x="0" y="0"/>
                </a:moveTo>
                <a:lnTo>
                  <a:pt x="706567" y="0"/>
                </a:lnTo>
                <a:lnTo>
                  <a:pt x="706567" y="2112020"/>
                </a:lnTo>
                <a:lnTo>
                  <a:pt x="0" y="2112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10192904">
            <a:off x="17341993" y="2153915"/>
            <a:ext cx="706567" cy="2112020"/>
          </a:xfrm>
          <a:custGeom>
            <a:avLst/>
            <a:gdLst/>
            <a:ahLst/>
            <a:cxnLst/>
            <a:rect r="r" b="b" t="t" l="l"/>
            <a:pathLst>
              <a:path h="2112020" w="706567">
                <a:moveTo>
                  <a:pt x="0" y="0"/>
                </a:moveTo>
                <a:lnTo>
                  <a:pt x="706566" y="0"/>
                </a:lnTo>
                <a:lnTo>
                  <a:pt x="706566" y="2112020"/>
                </a:lnTo>
                <a:lnTo>
                  <a:pt x="0" y="2112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007437" y="3481679"/>
            <a:ext cx="7315200" cy="3639312"/>
          </a:xfrm>
          <a:custGeom>
            <a:avLst/>
            <a:gdLst/>
            <a:ahLst/>
            <a:cxnLst/>
            <a:rect r="r" b="b" t="t" l="l"/>
            <a:pathLst>
              <a:path h="3639312" w="7315200">
                <a:moveTo>
                  <a:pt x="0" y="0"/>
                </a:moveTo>
                <a:lnTo>
                  <a:pt x="7315200" y="0"/>
                </a:lnTo>
                <a:lnTo>
                  <a:pt x="7315200" y="3639312"/>
                </a:lnTo>
                <a:lnTo>
                  <a:pt x="0" y="36393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7301218" y="6822148"/>
            <a:ext cx="4898087" cy="999047"/>
            <a:chOff x="0" y="0"/>
            <a:chExt cx="6530782" cy="1332062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123825"/>
              <a:ext cx="6530782" cy="1196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2"/>
                </a:lnSpc>
                <a:spcBef>
                  <a:spcPct val="0"/>
                </a:spcBef>
              </a:pP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136106"/>
              <a:ext cx="6530782" cy="11959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2"/>
                </a:lnSpc>
                <a:spcBef>
                  <a:spcPct val="0"/>
                </a:spcBef>
              </a:pPr>
              <a:r>
                <a:rPr lang="en-US" sz="5294">
                  <a:solidFill>
                    <a:srgbClr val="F8C823"/>
                  </a:solidFill>
                  <a:latin typeface="Lazydog"/>
                </a:rPr>
                <a:t>TRABAJAR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323939" y="949360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3196646"/>
            <a:ext cx="5516666" cy="14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76424" y="932201"/>
            <a:ext cx="16882876" cy="147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  <a:spcBef>
                <a:spcPct val="0"/>
              </a:spcBef>
            </a:pPr>
            <a:r>
              <a:rPr lang="en-US" sz="8600">
                <a:solidFill>
                  <a:srgbClr val="F4CA44"/>
                </a:solidFill>
                <a:latin typeface="Lazydog"/>
              </a:rPr>
              <a:t>Ciclo formativo grado medio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57446" y="2147999"/>
            <a:ext cx="17362425" cy="6960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Cursando los ciclos formativos de grado medio obtendrás:</a:t>
            </a:r>
          </a:p>
          <a:p>
            <a:pPr algn="l" marL="765994" indent="-382997" lvl="1">
              <a:lnSpc>
                <a:spcPts val="4967"/>
              </a:lnSpc>
              <a:buFont typeface="Arial"/>
              <a:buChar char="•"/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título Técnico de Grado Medio de Formación Profesional.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Luego podrás seguir estudiando Grado Superior, Bachillerato, carrera...</a:t>
            </a:r>
          </a:p>
          <a:p>
            <a:pPr algn="l">
              <a:lnSpc>
                <a:spcPts val="4967"/>
              </a:lnSpc>
            </a:pP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Bold"/>
              </a:rPr>
              <a:t> REQUISITOS: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Tener título de la ESO 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Tener título de Técnico Básico (Fp básica)</a:t>
            </a:r>
          </a:p>
          <a:p>
            <a:pPr algn="l">
              <a:lnSpc>
                <a:spcPts val="4967"/>
              </a:lnSpc>
            </a:pPr>
            <a:r>
              <a:rPr lang="en-US" sz="3547">
                <a:solidFill>
                  <a:srgbClr val="000000"/>
                </a:solidFill>
                <a:latin typeface="Bernhard Gothic Light"/>
              </a:rPr>
              <a:t>Haber superado una prueba de acceso libre (17 años) Esta prueba te permite hacer grado medio sin tener la ESO, pero no te da el título de la ESO. </a:t>
            </a:r>
          </a:p>
          <a:p>
            <a:pPr algn="l">
              <a:lnSpc>
                <a:spcPts val="4967"/>
              </a:lnSpc>
            </a:pPr>
          </a:p>
          <a:p>
            <a:pPr algn="l">
              <a:lnSpc>
                <a:spcPts val="4967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334849" y="2281349"/>
            <a:ext cx="2550892" cy="2862151"/>
          </a:xfrm>
          <a:custGeom>
            <a:avLst/>
            <a:gdLst/>
            <a:ahLst/>
            <a:cxnLst/>
            <a:rect r="r" b="b" t="t" l="l"/>
            <a:pathLst>
              <a:path h="2862151" w="2550892">
                <a:moveTo>
                  <a:pt x="0" y="0"/>
                </a:moveTo>
                <a:lnTo>
                  <a:pt x="2550892" y="0"/>
                </a:lnTo>
                <a:lnTo>
                  <a:pt x="2550892" y="2862151"/>
                </a:lnTo>
                <a:lnTo>
                  <a:pt x="0" y="28621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8197" y="0"/>
            <a:ext cx="10083238" cy="1393320"/>
          </a:xfrm>
          <a:custGeom>
            <a:avLst/>
            <a:gdLst/>
            <a:ahLst/>
            <a:cxnLst/>
            <a:rect r="r" b="b" t="t" l="l"/>
            <a:pathLst>
              <a:path h="1393320" w="10083238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4323939" y="9493606"/>
            <a:ext cx="9279203" cy="2078243"/>
          </a:xfrm>
          <a:custGeom>
            <a:avLst/>
            <a:gdLst/>
            <a:ahLst/>
            <a:cxnLst/>
            <a:rect r="r" b="b" t="t" l="l"/>
            <a:pathLst>
              <a:path h="2078243" w="927920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3196646"/>
            <a:ext cx="5516666" cy="14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25589" y="370864"/>
            <a:ext cx="16882876" cy="147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  <a:spcBef>
                <a:spcPct val="0"/>
              </a:spcBef>
            </a:pPr>
            <a:r>
              <a:rPr lang="en-US" sz="8600">
                <a:solidFill>
                  <a:srgbClr val="F4CA44"/>
                </a:solidFill>
                <a:latin typeface="Lazydog"/>
              </a:rPr>
              <a:t>Ciclo formativo grado medio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525500"/>
            <a:ext cx="9391294" cy="10273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Bernhard Gothic Bold"/>
              </a:rPr>
              <a:t>En Arenas de San Pedro: 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Gestión Administrativa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Video Disc-jockey y Sonido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Cuidados Auxiliares de Enfermería</a:t>
            </a:r>
          </a:p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Bernhard Gothic Bold"/>
              </a:rPr>
              <a:t>La Adrada: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 Electromecánica de Vehículos Automóviles</a:t>
            </a:r>
          </a:p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Bernhard Gothic Bold"/>
              </a:rPr>
              <a:t>Ávila: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Actividades Comerciales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Producción Agropecuaria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Elaboración de Productos Alimenticios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Guía en el medio natural y de tiempo libre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Estética y Belleza 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Peluquería y Cosmética Capilar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Atención a Personas en Situación de Dependencia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Sistemas Microinformáticos y Redes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Cocina y Gastronomía</a:t>
            </a:r>
          </a:p>
          <a:p>
            <a:pPr algn="l" marL="605345" indent="-302672" lvl="1">
              <a:lnSpc>
                <a:spcPts val="3925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Bernhard Gothic Light"/>
              </a:rPr>
              <a:t>Servicios en Restauración</a:t>
            </a:r>
          </a:p>
          <a:p>
            <a:pPr algn="l">
              <a:lnSpc>
                <a:spcPts val="3925"/>
              </a:lnSpc>
            </a:pPr>
          </a:p>
          <a:p>
            <a:pPr algn="l">
              <a:lnSpc>
                <a:spcPts val="5259"/>
              </a:lnSpc>
            </a:pPr>
          </a:p>
          <a:p>
            <a:pPr algn="l">
              <a:lnSpc>
                <a:spcPts val="525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586837" y="6289105"/>
            <a:ext cx="8701163" cy="399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6"/>
              </a:lnSpc>
            </a:pPr>
          </a:p>
          <a:p>
            <a:pPr algn="l" marL="560860" indent="-280430" lvl="1">
              <a:lnSpc>
                <a:spcPts val="3636"/>
              </a:lnSpc>
              <a:buFont typeface="Arial"/>
              <a:buChar char="•"/>
            </a:pPr>
            <a:r>
              <a:rPr lang="en-US" sz="2597">
                <a:solidFill>
                  <a:srgbClr val="000000"/>
                </a:solidFill>
                <a:latin typeface="Bernhard Gothic Light"/>
              </a:rPr>
              <a:t>Instalaciones Eléctricas y Automáticas</a:t>
            </a:r>
          </a:p>
          <a:p>
            <a:pPr algn="l" marL="560860" indent="-280430" lvl="1">
              <a:lnSpc>
                <a:spcPts val="3636"/>
              </a:lnSpc>
              <a:buFont typeface="Arial"/>
              <a:buChar char="•"/>
            </a:pPr>
            <a:r>
              <a:rPr lang="en-US" sz="2597">
                <a:solidFill>
                  <a:srgbClr val="000000"/>
                </a:solidFill>
                <a:latin typeface="Bernhard Gothic Light"/>
              </a:rPr>
              <a:t>Instalaciones de Telecomunicaciones</a:t>
            </a:r>
          </a:p>
          <a:p>
            <a:pPr algn="l" marL="560860" indent="-280430" lvl="1">
              <a:lnSpc>
                <a:spcPts val="3636"/>
              </a:lnSpc>
              <a:buFont typeface="Arial"/>
              <a:buChar char="•"/>
            </a:pPr>
            <a:r>
              <a:rPr lang="en-US" sz="2597">
                <a:solidFill>
                  <a:srgbClr val="000000"/>
                </a:solidFill>
                <a:latin typeface="Bernhard Gothic Light"/>
              </a:rPr>
              <a:t>Obras de Interior, Decoración y Rehabilitación</a:t>
            </a:r>
          </a:p>
          <a:p>
            <a:pPr algn="l" marL="560860" indent="-280430" lvl="1">
              <a:lnSpc>
                <a:spcPts val="3636"/>
              </a:lnSpc>
              <a:buFont typeface="Arial"/>
              <a:buChar char="•"/>
            </a:pPr>
            <a:r>
              <a:rPr lang="en-US" sz="2597">
                <a:solidFill>
                  <a:srgbClr val="000000"/>
                </a:solidFill>
                <a:latin typeface="Bernhard Gothic Light"/>
              </a:rPr>
              <a:t>Mantenimiento Electromecánico</a:t>
            </a:r>
          </a:p>
          <a:p>
            <a:pPr algn="l" marL="560860" indent="-280430" lvl="1">
              <a:lnSpc>
                <a:spcPts val="3636"/>
              </a:lnSpc>
              <a:buFont typeface="Arial"/>
              <a:buChar char="•"/>
            </a:pPr>
            <a:r>
              <a:rPr lang="en-US" sz="2597">
                <a:solidFill>
                  <a:srgbClr val="000000"/>
                </a:solidFill>
                <a:latin typeface="Bernhard Gothic Light"/>
              </a:rPr>
              <a:t>Instalaciones Eléctricas y Automáticas</a:t>
            </a:r>
          </a:p>
          <a:p>
            <a:pPr algn="l">
              <a:lnSpc>
                <a:spcPts val="4872"/>
              </a:lnSpc>
            </a:pPr>
          </a:p>
          <a:p>
            <a:pPr algn="l">
              <a:lnSpc>
                <a:spcPts val="4872"/>
              </a:lnSpc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2939"/>
            <a:ext cx="18410253" cy="10088112"/>
          </a:xfrm>
          <a:custGeom>
            <a:avLst/>
            <a:gdLst/>
            <a:ahLst/>
            <a:cxnLst/>
            <a:rect r="r" b="b" t="t" l="l"/>
            <a:pathLst>
              <a:path h="10088112" w="18410253">
                <a:moveTo>
                  <a:pt x="0" y="0"/>
                </a:moveTo>
                <a:lnTo>
                  <a:pt x="18410253" y="0"/>
                </a:lnTo>
                <a:lnTo>
                  <a:pt x="18410253" y="10088112"/>
                </a:lnTo>
                <a:lnTo>
                  <a:pt x="0" y="10088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44436">
            <a:off x="2332658" y="6742482"/>
            <a:ext cx="5931835" cy="3477538"/>
          </a:xfrm>
          <a:custGeom>
            <a:avLst/>
            <a:gdLst/>
            <a:ahLst/>
            <a:cxnLst/>
            <a:rect r="r" b="b" t="t" l="l"/>
            <a:pathLst>
              <a:path h="3477538" w="5931835">
                <a:moveTo>
                  <a:pt x="0" y="0"/>
                </a:moveTo>
                <a:lnTo>
                  <a:pt x="5931835" y="0"/>
                </a:lnTo>
                <a:lnTo>
                  <a:pt x="5931835" y="3477538"/>
                </a:lnTo>
                <a:lnTo>
                  <a:pt x="0" y="3477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9223231" y="8895219"/>
            <a:ext cx="11552272" cy="1596314"/>
          </a:xfrm>
          <a:custGeom>
            <a:avLst/>
            <a:gdLst/>
            <a:ahLst/>
            <a:cxnLst/>
            <a:rect r="r" b="b" t="t" l="l"/>
            <a:pathLst>
              <a:path h="1596314" w="11552272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812376" y="-566804"/>
            <a:ext cx="11546413" cy="1595504"/>
          </a:xfrm>
          <a:custGeom>
            <a:avLst/>
            <a:gdLst/>
            <a:ahLst/>
            <a:cxnLst/>
            <a:rect r="r" b="b" t="t" l="l"/>
            <a:pathLst>
              <a:path h="1595504" w="11546413">
                <a:moveTo>
                  <a:pt x="11546413" y="0"/>
                </a:moveTo>
                <a:lnTo>
                  <a:pt x="0" y="0"/>
                </a:lnTo>
                <a:lnTo>
                  <a:pt x="0" y="1595504"/>
                </a:lnTo>
                <a:lnTo>
                  <a:pt x="11546413" y="1595504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1967">
            <a:off x="837874" y="498138"/>
            <a:ext cx="1137090" cy="1035786"/>
          </a:xfrm>
          <a:custGeom>
            <a:avLst/>
            <a:gdLst/>
            <a:ahLst/>
            <a:cxnLst/>
            <a:rect r="r" b="b" t="t" l="l"/>
            <a:pathLst>
              <a:path h="1035786" w="1137090">
                <a:moveTo>
                  <a:pt x="0" y="0"/>
                </a:moveTo>
                <a:lnTo>
                  <a:pt x="1137090" y="0"/>
                </a:lnTo>
                <a:lnTo>
                  <a:pt x="1137090" y="1035786"/>
                </a:lnTo>
                <a:lnTo>
                  <a:pt x="0" y="1035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604522" y="0"/>
            <a:ext cx="2603702" cy="2670463"/>
          </a:xfrm>
          <a:custGeom>
            <a:avLst/>
            <a:gdLst/>
            <a:ahLst/>
            <a:cxnLst/>
            <a:rect r="r" b="b" t="t" l="l"/>
            <a:pathLst>
              <a:path h="2670463" w="2603702">
                <a:moveTo>
                  <a:pt x="0" y="0"/>
                </a:moveTo>
                <a:lnTo>
                  <a:pt x="2603702" y="0"/>
                </a:lnTo>
                <a:lnTo>
                  <a:pt x="2603702" y="2670463"/>
                </a:lnTo>
                <a:lnTo>
                  <a:pt x="0" y="2670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10" tooltip="https://www.todofp.es/inicio.html"/>
          </p:cNvPr>
          <p:cNvSpPr/>
          <p:nvPr/>
        </p:nvSpPr>
        <p:spPr>
          <a:xfrm flipH="false" flipV="false" rot="-386114">
            <a:off x="16163245" y="5683156"/>
            <a:ext cx="1156213" cy="1116271"/>
          </a:xfrm>
          <a:custGeom>
            <a:avLst/>
            <a:gdLst/>
            <a:ahLst/>
            <a:cxnLst/>
            <a:rect r="r" b="b" t="t" l="l"/>
            <a:pathLst>
              <a:path h="1116271" w="1156213">
                <a:moveTo>
                  <a:pt x="0" y="0"/>
                </a:moveTo>
                <a:lnTo>
                  <a:pt x="1156213" y="0"/>
                </a:lnTo>
                <a:lnTo>
                  <a:pt x="1156213" y="1116271"/>
                </a:lnTo>
                <a:lnTo>
                  <a:pt x="0" y="11162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25603">
            <a:off x="14377009" y="2125579"/>
            <a:ext cx="1760942" cy="2222009"/>
          </a:xfrm>
          <a:custGeom>
            <a:avLst/>
            <a:gdLst/>
            <a:ahLst/>
            <a:cxnLst/>
            <a:rect r="r" b="b" t="t" l="l"/>
            <a:pathLst>
              <a:path h="2222009" w="1760942">
                <a:moveTo>
                  <a:pt x="0" y="0"/>
                </a:moveTo>
                <a:lnTo>
                  <a:pt x="1760943" y="0"/>
                </a:lnTo>
                <a:lnTo>
                  <a:pt x="1760943" y="2222009"/>
                </a:lnTo>
                <a:lnTo>
                  <a:pt x="0" y="22220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3908" y="2047290"/>
            <a:ext cx="10002770" cy="7424554"/>
          </a:xfrm>
          <a:custGeom>
            <a:avLst/>
            <a:gdLst/>
            <a:ahLst/>
            <a:cxnLst/>
            <a:rect r="r" b="b" t="t" l="l"/>
            <a:pathLst>
              <a:path h="7424554" w="10002770">
                <a:moveTo>
                  <a:pt x="0" y="0"/>
                </a:moveTo>
                <a:lnTo>
                  <a:pt x="10002771" y="0"/>
                </a:lnTo>
                <a:lnTo>
                  <a:pt x="10002771" y="7424554"/>
                </a:lnTo>
                <a:lnTo>
                  <a:pt x="0" y="74245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9" id="9">
            <a:hlinkClick r:id="rId15" tooltip="https://guiadeorientacioncyl.org"/>
          </p:cNvPr>
          <p:cNvSpPr/>
          <p:nvPr/>
        </p:nvSpPr>
        <p:spPr>
          <a:xfrm flipH="false" flipV="false" rot="0">
            <a:off x="5840011" y="7188825"/>
            <a:ext cx="2149392" cy="772815"/>
          </a:xfrm>
          <a:custGeom>
            <a:avLst/>
            <a:gdLst/>
            <a:ahLst/>
            <a:cxnLst/>
            <a:rect r="r" b="b" t="t" l="l"/>
            <a:pathLst>
              <a:path h="772815" w="2149392">
                <a:moveTo>
                  <a:pt x="0" y="0"/>
                </a:moveTo>
                <a:lnTo>
                  <a:pt x="2149393" y="0"/>
                </a:lnTo>
                <a:lnTo>
                  <a:pt x="2149393" y="772815"/>
                </a:lnTo>
                <a:lnTo>
                  <a:pt x="0" y="77281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0" id="10">
            <a:hlinkClick r:id="rId17" tooltip="https://www.elorienta.com/movil/?yafxb=31248"/>
          </p:cNvPr>
          <p:cNvSpPr/>
          <p:nvPr/>
        </p:nvSpPr>
        <p:spPr>
          <a:xfrm flipH="false" flipV="false" rot="0">
            <a:off x="3425124" y="6722264"/>
            <a:ext cx="1613117" cy="1495371"/>
          </a:xfrm>
          <a:custGeom>
            <a:avLst/>
            <a:gdLst/>
            <a:ahLst/>
            <a:cxnLst/>
            <a:rect r="r" b="b" t="t" l="l"/>
            <a:pathLst>
              <a:path h="1495371" w="1613117">
                <a:moveTo>
                  <a:pt x="0" y="0"/>
                </a:moveTo>
                <a:lnTo>
                  <a:pt x="1613117" y="0"/>
                </a:lnTo>
                <a:lnTo>
                  <a:pt x="1613117" y="1495371"/>
                </a:lnTo>
                <a:lnTo>
                  <a:pt x="0" y="149537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1" id="11">
            <a:hlinkClick r:id="rId19" tooltip="https://www.todofp.es/inicio.html"/>
          </p:cNvPr>
          <p:cNvSpPr/>
          <p:nvPr/>
        </p:nvSpPr>
        <p:spPr>
          <a:xfrm flipH="false" flipV="false" rot="0">
            <a:off x="5840011" y="8252412"/>
            <a:ext cx="2689210" cy="1005888"/>
          </a:xfrm>
          <a:custGeom>
            <a:avLst/>
            <a:gdLst/>
            <a:ahLst/>
            <a:cxnLst/>
            <a:rect r="r" b="b" t="t" l="l"/>
            <a:pathLst>
              <a:path h="1005888" w="2689210">
                <a:moveTo>
                  <a:pt x="0" y="0"/>
                </a:moveTo>
                <a:lnTo>
                  <a:pt x="2689210" y="0"/>
                </a:lnTo>
                <a:lnTo>
                  <a:pt x="2689210" y="1005888"/>
                </a:lnTo>
                <a:lnTo>
                  <a:pt x="0" y="100588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92721" y="954107"/>
            <a:ext cx="13561508" cy="895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732"/>
              </a:lnSpc>
            </a:pPr>
            <a:r>
              <a:rPr lang="en-US" sz="6800" spc="149">
                <a:solidFill>
                  <a:srgbClr val="000000"/>
                </a:solidFill>
                <a:latin typeface="Krabuler"/>
              </a:rPr>
              <a:t>¿Dónde encuentro más información?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17695" y="4454212"/>
            <a:ext cx="8470305" cy="23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37"/>
              </a:lnSpc>
            </a:pPr>
            <a:r>
              <a:rPr lang="en-US" sz="3684">
                <a:solidFill>
                  <a:srgbClr val="000000"/>
                </a:solidFill>
                <a:latin typeface="Berton"/>
              </a:rPr>
              <a:t>En el departamento de orientación</a:t>
            </a:r>
          </a:p>
          <a:p>
            <a:pPr algn="l">
              <a:lnSpc>
                <a:spcPts val="4995"/>
              </a:lnSpc>
            </a:pPr>
            <a:r>
              <a:rPr lang="en-US" sz="3568">
                <a:solidFill>
                  <a:srgbClr val="000000"/>
                </a:solidFill>
                <a:latin typeface="Berton"/>
              </a:rPr>
              <a:t>Todofp.es</a:t>
            </a:r>
          </a:p>
          <a:p>
            <a:pPr algn="l">
              <a:lnSpc>
                <a:spcPts val="7565"/>
              </a:lnSpc>
            </a:pPr>
            <a:r>
              <a:rPr lang="en-US" sz="3568">
                <a:solidFill>
                  <a:srgbClr val="000000"/>
                </a:solidFill>
                <a:latin typeface="Berton"/>
              </a:rPr>
              <a:t>La página del instituto 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7459" y="857936"/>
            <a:ext cx="18528294" cy="9229188"/>
          </a:xfrm>
          <a:custGeom>
            <a:avLst/>
            <a:gdLst/>
            <a:ahLst/>
            <a:cxnLst/>
            <a:rect r="r" b="b" t="t" l="l"/>
            <a:pathLst>
              <a:path h="9229188" w="18528294">
                <a:moveTo>
                  <a:pt x="0" y="0"/>
                </a:moveTo>
                <a:lnTo>
                  <a:pt x="18528294" y="0"/>
                </a:lnTo>
                <a:lnTo>
                  <a:pt x="18528294" y="9229188"/>
                </a:lnTo>
                <a:lnTo>
                  <a:pt x="0" y="9229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972800" y="-151620"/>
            <a:ext cx="7315200" cy="3328416"/>
          </a:xfrm>
          <a:custGeom>
            <a:avLst/>
            <a:gdLst/>
            <a:ahLst/>
            <a:cxnLst/>
            <a:rect r="r" b="b" t="t" l="l"/>
            <a:pathLst>
              <a:path h="3328416" w="7315200">
                <a:moveTo>
                  <a:pt x="0" y="0"/>
                </a:moveTo>
                <a:lnTo>
                  <a:pt x="7315200" y="0"/>
                </a:lnTo>
                <a:lnTo>
                  <a:pt x="7315200" y="3328416"/>
                </a:lnTo>
                <a:lnTo>
                  <a:pt x="0" y="33284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9AC77F540C3E043A24540641F4DD8F2" ma:contentTypeVersion="15" ma:contentTypeDescription="Crear nuevo documento." ma:contentTypeScope="" ma:versionID="f14613beb03fe868a5fc252ca889d27a">
  <xsd:schema xmlns:xsd="http://www.w3.org/2001/XMLSchema" xmlns:xs="http://www.w3.org/2001/XMLSchema" xmlns:p="http://schemas.microsoft.com/office/2006/metadata/properties" xmlns:ns2="40ffd4cb-dc98-40b9-9af4-1d6692aaf8cf" xmlns:ns3="f15aca29-913b-46d9-9270-6d7fd81ba62c" targetNamespace="http://schemas.microsoft.com/office/2006/metadata/properties" ma:root="true" ma:fieldsID="a4cbed811d427cf1e28006ded484ec92" ns2:_="" ns3:_="">
    <xsd:import namespace="40ffd4cb-dc98-40b9-9af4-1d6692aaf8cf"/>
    <xsd:import namespace="f15aca29-913b-46d9-9270-6d7fd81ba6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fd4cb-dc98-40b9-9af4-1d6692aaf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aca29-913b-46d9-9270-6d7fd81ba62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eeadd73a-8310-406f-9e49-cff4141f9ace}" ma:internalName="TaxCatchAll" ma:showField="CatchAllData" ma:web="f15aca29-913b-46d9-9270-6d7fd81ba6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5aca29-913b-46d9-9270-6d7fd81ba62c" xsi:nil="true"/>
    <lcf76f155ced4ddcb4097134ff3c332f xmlns="40ffd4cb-dc98-40b9-9af4-1d6692aaf8c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E795E0E-B79B-4408-91D4-452011496A46}"/>
</file>

<file path=customXml/itemProps2.xml><?xml version="1.0" encoding="utf-8"?>
<ds:datastoreItem xmlns:ds="http://schemas.openxmlformats.org/officeDocument/2006/customXml" ds:itemID="{42CD5B82-D0E5-43B1-B19C-2ACCCB981DB4}"/>
</file>

<file path=customXml/itemProps3.xml><?xml version="1.0" encoding="utf-8"?>
<ds:datastoreItem xmlns:ds="http://schemas.openxmlformats.org/officeDocument/2006/customXml" ds:itemID="{F508D31E-6030-4B12-82B2-7F890ED56E8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de Orientación 4º ESO</dc:title>
  <cp:revision>1</cp:revision>
  <dcterms:created xsi:type="dcterms:W3CDTF">2006-08-16T00:00:00Z</dcterms:created>
  <dcterms:modified xsi:type="dcterms:W3CDTF">2011-08-01T06:04:30Z</dcterms:modified>
  <dc:identifier>DAGFG2cmE08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0x01010099AC77F540C3E043A24540641F4DD8F2</vt:lpwstr>
  </property>
</Properties>
</file>