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Krabuler" charset="1" panose="00000500000000000000"/>
      <p:regular r:id="rId27"/>
    </p:embeddedFont>
    <p:embeddedFont>
      <p:font typeface="Handy Casual" charset="1" panose="00000500000000000000"/>
      <p:regular r:id="rId28"/>
    </p:embeddedFont>
    <p:embeddedFont>
      <p:font typeface="Lazydog" charset="1" panose="00000000000000000000"/>
      <p:regular r:id="rId29"/>
    </p:embeddedFont>
    <p:embeddedFont>
      <p:font typeface="Berton" charset="1" panose="00000500000000000000"/>
      <p:regular r:id="rId30"/>
    </p:embeddedFont>
    <p:embeddedFont>
      <p:font typeface="Bernhard Gothic Bold" charset="1" panose="00000000000000000000"/>
      <p:regular r:id="rId31"/>
    </p:embeddedFont>
    <p:embeddedFont>
      <p:font typeface="Bernhard Gothic Light" charset="1" panose="00000000000000000000"/>
      <p:regular r:id="rId32"/>
    </p:embeddedFont>
    <p:embeddedFont>
      <p:font typeface="Beauty Salon Sans" charset="1" panose="00000000000000000000"/>
      <p:regular r:id="rId33"/>
    </p:embeddedFont>
    <p:embeddedFont>
      <p:font typeface="Open Sans Italics" charset="1" panose="020B0606030504020204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12" Target="../media/image42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6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65.png" Type="http://schemas.openxmlformats.org/officeDocument/2006/relationships/image"/><Relationship Id="rId5" Target="../media/image6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png" Type="http://schemas.openxmlformats.org/officeDocument/2006/relationships/image"/><Relationship Id="rId11" Target="../media/image74.svg" Type="http://schemas.openxmlformats.org/officeDocument/2006/relationships/image"/><Relationship Id="rId12" Target="../media/image75.png" Type="http://schemas.openxmlformats.org/officeDocument/2006/relationships/image"/><Relationship Id="rId13" Target="../media/image76.svg" Type="http://schemas.openxmlformats.org/officeDocument/2006/relationships/image"/><Relationship Id="rId14" Target="../media/image77.png" Type="http://schemas.openxmlformats.org/officeDocument/2006/relationships/image"/><Relationship Id="rId15" Target="../media/image78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67.png" Type="http://schemas.openxmlformats.org/officeDocument/2006/relationships/image"/><Relationship Id="rId5" Target="../media/image68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Relationship Id="rId8" Target="../media/image71.png" Type="http://schemas.openxmlformats.org/officeDocument/2006/relationships/image"/><Relationship Id="rId9" Target="../media/image7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todofp.es/inicio.html" TargetMode="External" Type="http://schemas.openxmlformats.org/officeDocument/2006/relationships/hyperlink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84.png" Type="http://schemas.openxmlformats.org/officeDocument/2006/relationships/image"/><Relationship Id="rId14" Target="https://www.elorienta.com/movil/?yafxb=31248" TargetMode="External" Type="http://schemas.openxmlformats.org/officeDocument/2006/relationships/hyperlink"/><Relationship Id="rId15" Target="../media/image85.png" Type="http://schemas.openxmlformats.org/officeDocument/2006/relationships/image"/><Relationship Id="rId16" Target="https://guiadeorientacioncyl.org" TargetMode="External" Type="http://schemas.openxmlformats.org/officeDocument/2006/relationships/hyperlink"/><Relationship Id="rId17" Target="../media/image86.png" Type="http://schemas.openxmlformats.org/officeDocument/2006/relationships/image"/><Relationship Id="rId18" Target="https://neock.es/neoikigai/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80.png" Type="http://schemas.openxmlformats.org/officeDocument/2006/relationships/image"/><Relationship Id="rId7" Target="../media/image81.svg" Type="http://schemas.openxmlformats.org/officeDocument/2006/relationships/image"/><Relationship Id="rId8" Target="../media/image82.png" Type="http://schemas.openxmlformats.org/officeDocument/2006/relationships/image"/><Relationship Id="rId9" Target="../media/image8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3063564" y="902572"/>
            <a:ext cx="1737858" cy="1583030"/>
          </a:xfrm>
          <a:custGeom>
            <a:avLst/>
            <a:gdLst/>
            <a:ahLst/>
            <a:cxnLst/>
            <a:rect r="r" b="b" t="t" l="l"/>
            <a:pathLst>
              <a:path h="1583030" w="1737858">
                <a:moveTo>
                  <a:pt x="0" y="0"/>
                </a:moveTo>
                <a:lnTo>
                  <a:pt x="1737858" y="0"/>
                </a:lnTo>
                <a:lnTo>
                  <a:pt x="1737858" y="1583031"/>
                </a:lnTo>
                <a:lnTo>
                  <a:pt x="0" y="1583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44988" y="2244881"/>
            <a:ext cx="9243832" cy="1438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775"/>
              </a:lnSpc>
            </a:pPr>
            <a:r>
              <a:rPr lang="en-US" sz="10884" spc="239">
                <a:solidFill>
                  <a:srgbClr val="000000"/>
                </a:solidFill>
                <a:latin typeface="Krabuler"/>
              </a:rPr>
              <a:t>ORIENTACIÓN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9379677">
            <a:off x="13401539" y="1577943"/>
            <a:ext cx="3895386" cy="4128059"/>
          </a:xfrm>
          <a:custGeom>
            <a:avLst/>
            <a:gdLst/>
            <a:ahLst/>
            <a:cxnLst/>
            <a:rect r="r" b="b" t="t" l="l"/>
            <a:pathLst>
              <a:path h="4128059" w="3895386">
                <a:moveTo>
                  <a:pt x="0" y="4128058"/>
                </a:moveTo>
                <a:lnTo>
                  <a:pt x="3895387" y="4128058"/>
                </a:lnTo>
                <a:lnTo>
                  <a:pt x="3895387" y="0"/>
                </a:lnTo>
                <a:lnTo>
                  <a:pt x="0" y="0"/>
                </a:lnTo>
                <a:lnTo>
                  <a:pt x="0" y="41280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68932">
            <a:off x="15347918" y="5479665"/>
            <a:ext cx="1316561" cy="1887543"/>
          </a:xfrm>
          <a:custGeom>
            <a:avLst/>
            <a:gdLst/>
            <a:ahLst/>
            <a:cxnLst/>
            <a:rect r="r" b="b" t="t" l="l"/>
            <a:pathLst>
              <a:path h="1887543" w="1316561">
                <a:moveTo>
                  <a:pt x="0" y="0"/>
                </a:moveTo>
                <a:lnTo>
                  <a:pt x="1316561" y="0"/>
                </a:lnTo>
                <a:lnTo>
                  <a:pt x="1316561" y="1887542"/>
                </a:lnTo>
                <a:lnTo>
                  <a:pt x="0" y="1887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2313" y="6148922"/>
            <a:ext cx="6090127" cy="3908777"/>
          </a:xfrm>
          <a:custGeom>
            <a:avLst/>
            <a:gdLst/>
            <a:ahLst/>
            <a:cxnLst/>
            <a:rect r="r" b="b" t="t" l="l"/>
            <a:pathLst>
              <a:path h="3908777" w="6090127">
                <a:moveTo>
                  <a:pt x="0" y="0"/>
                </a:moveTo>
                <a:lnTo>
                  <a:pt x="6090127" y="0"/>
                </a:lnTo>
                <a:lnTo>
                  <a:pt x="6090127" y="3908777"/>
                </a:lnTo>
                <a:lnTo>
                  <a:pt x="0" y="39087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123521" y="3635918"/>
            <a:ext cx="9347425" cy="2678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263"/>
              </a:lnSpc>
            </a:pPr>
            <a:r>
              <a:rPr lang="en-US" sz="10367">
                <a:solidFill>
                  <a:srgbClr val="000000"/>
                </a:solidFill>
                <a:latin typeface="Krabuler"/>
              </a:rPr>
              <a:t>ACADÉMICA Y PROFESIONAL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817871">
            <a:off x="7606442" y="7981593"/>
            <a:ext cx="1448097" cy="1827251"/>
          </a:xfrm>
          <a:custGeom>
            <a:avLst/>
            <a:gdLst/>
            <a:ahLst/>
            <a:cxnLst/>
            <a:rect r="r" b="b" t="t" l="l"/>
            <a:pathLst>
              <a:path h="1827251" w="1448097">
                <a:moveTo>
                  <a:pt x="0" y="0"/>
                </a:moveTo>
                <a:lnTo>
                  <a:pt x="1448097" y="0"/>
                </a:lnTo>
                <a:lnTo>
                  <a:pt x="1448097" y="1827251"/>
                </a:lnTo>
                <a:lnTo>
                  <a:pt x="0" y="1827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891383" y="1019175"/>
            <a:ext cx="5225042" cy="99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IES ARENAS DE SAN PEDRO. </a:t>
            </a:r>
          </a:p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DEPARTAMENTO DE ORIENTACIÓN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832566" y="6559190"/>
            <a:ext cx="5516666" cy="2555001"/>
            <a:chOff x="0" y="0"/>
            <a:chExt cx="7355555" cy="340666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064043"/>
              <a:ext cx="7355555" cy="2342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719"/>
                </a:lnSpc>
                <a:spcBef>
                  <a:spcPct val="0"/>
                </a:spcBef>
              </a:pPr>
              <a:r>
                <a:rPr lang="en-US" sz="10514">
                  <a:solidFill>
                    <a:srgbClr val="59B379"/>
                  </a:solidFill>
                  <a:latin typeface="Lazydog"/>
                </a:rPr>
                <a:t>3º eso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1281660" y="1227636"/>
            <a:ext cx="1737858" cy="1583030"/>
          </a:xfrm>
          <a:custGeom>
            <a:avLst/>
            <a:gdLst/>
            <a:ahLst/>
            <a:cxnLst/>
            <a:rect r="r" b="b" t="t" l="l"/>
            <a:pathLst>
              <a:path h="1583030" w="1737858">
                <a:moveTo>
                  <a:pt x="0" y="0"/>
                </a:moveTo>
                <a:lnTo>
                  <a:pt x="1737858" y="0"/>
                </a:lnTo>
                <a:lnTo>
                  <a:pt x="1737858" y="1583030"/>
                </a:lnTo>
                <a:lnTo>
                  <a:pt x="0" y="1583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7686545">
            <a:off x="11779798" y="1358833"/>
            <a:ext cx="2884278" cy="3056557"/>
          </a:xfrm>
          <a:custGeom>
            <a:avLst/>
            <a:gdLst/>
            <a:ahLst/>
            <a:cxnLst/>
            <a:rect r="r" b="b" t="t" l="l"/>
            <a:pathLst>
              <a:path h="3056557" w="2884278">
                <a:moveTo>
                  <a:pt x="0" y="3056557"/>
                </a:moveTo>
                <a:lnTo>
                  <a:pt x="2884279" y="3056557"/>
                </a:lnTo>
                <a:lnTo>
                  <a:pt x="2884279" y="0"/>
                </a:lnTo>
                <a:lnTo>
                  <a:pt x="0" y="0"/>
                </a:lnTo>
                <a:lnTo>
                  <a:pt x="0" y="3056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65971" y="6017020"/>
            <a:ext cx="3380736" cy="3241280"/>
          </a:xfrm>
          <a:custGeom>
            <a:avLst/>
            <a:gdLst/>
            <a:ahLst/>
            <a:cxnLst/>
            <a:rect r="r" b="b" t="t" l="l"/>
            <a:pathLst>
              <a:path h="3241280" w="3380736">
                <a:moveTo>
                  <a:pt x="0" y="0"/>
                </a:moveTo>
                <a:lnTo>
                  <a:pt x="3380735" y="0"/>
                </a:lnTo>
                <a:lnTo>
                  <a:pt x="3380735" y="3241280"/>
                </a:lnTo>
                <a:lnTo>
                  <a:pt x="0" y="32412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60164" y="4015132"/>
            <a:ext cx="11101166" cy="4285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8"/>
              </a:lnSpc>
            </a:pPr>
            <a:r>
              <a:rPr lang="en-US" sz="4891">
                <a:solidFill>
                  <a:srgbClr val="000000"/>
                </a:solidFill>
                <a:latin typeface="Berton"/>
              </a:rPr>
              <a:t>¿En qué te ves trabajando?</a:t>
            </a:r>
          </a:p>
          <a:p>
            <a:pPr algn="ctr">
              <a:lnSpc>
                <a:spcPts val="6848"/>
              </a:lnSpc>
            </a:pPr>
            <a:r>
              <a:rPr lang="en-US" sz="4891">
                <a:solidFill>
                  <a:srgbClr val="000000"/>
                </a:solidFill>
                <a:latin typeface="Berton"/>
              </a:rPr>
              <a:t>¿Dónde vivirás?</a:t>
            </a:r>
          </a:p>
          <a:p>
            <a:pPr algn="ctr">
              <a:lnSpc>
                <a:spcPts val="6848"/>
              </a:lnSpc>
            </a:pPr>
            <a:r>
              <a:rPr lang="en-US" sz="4891">
                <a:solidFill>
                  <a:srgbClr val="000000"/>
                </a:solidFill>
                <a:latin typeface="Berton"/>
              </a:rPr>
              <a:t>¿Tendrás un sueldo acorde a tu puesto?</a:t>
            </a:r>
          </a:p>
          <a:p>
            <a:pPr algn="ctr">
              <a:lnSpc>
                <a:spcPts val="6848"/>
              </a:lnSpc>
            </a:pPr>
            <a:r>
              <a:rPr lang="en-US" sz="4891">
                <a:solidFill>
                  <a:srgbClr val="000000"/>
                </a:solidFill>
                <a:latin typeface="Berton"/>
              </a:rPr>
              <a:t>¿Serás feliz?</a:t>
            </a:r>
          </a:p>
          <a:p>
            <a:pPr algn="ctr">
              <a:lnSpc>
                <a:spcPts val="6848"/>
              </a:lnSpc>
            </a:pPr>
            <a:r>
              <a:rPr lang="en-US" sz="4891">
                <a:solidFill>
                  <a:srgbClr val="000000"/>
                </a:solidFill>
                <a:latin typeface="Berton"/>
              </a:rPr>
              <a:t>¿Te sentirás realizado/a?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50589" y="1890757"/>
            <a:ext cx="8492654" cy="2145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6"/>
              </a:lnSpc>
            </a:pPr>
            <a:r>
              <a:rPr lang="en-US" sz="8299" spc="182">
                <a:solidFill>
                  <a:srgbClr val="000000"/>
                </a:solidFill>
                <a:latin typeface="Krabuler"/>
              </a:rPr>
              <a:t>¿CÓMO SERÁ  TU VIDA EN 15 AÑOS?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91383" y="1019175"/>
            <a:ext cx="5225042" cy="99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IES ARENAS DE SAN PEDRO. DEPARTAMENTO DE ORIENTACIÓN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2939"/>
            <a:ext cx="18410253" cy="10088112"/>
          </a:xfrm>
          <a:custGeom>
            <a:avLst/>
            <a:gdLst/>
            <a:ahLst/>
            <a:cxnLst/>
            <a:rect r="r" b="b" t="t" l="l"/>
            <a:pathLst>
              <a:path h="10088112" w="18410253">
                <a:moveTo>
                  <a:pt x="0" y="0"/>
                </a:moveTo>
                <a:lnTo>
                  <a:pt x="18410253" y="0"/>
                </a:lnTo>
                <a:lnTo>
                  <a:pt x="18410253" y="10088112"/>
                </a:lnTo>
                <a:lnTo>
                  <a:pt x="0" y="10088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44436">
            <a:off x="2332658" y="6742482"/>
            <a:ext cx="5931835" cy="3477538"/>
          </a:xfrm>
          <a:custGeom>
            <a:avLst/>
            <a:gdLst/>
            <a:ahLst/>
            <a:cxnLst/>
            <a:rect r="r" b="b" t="t" l="l"/>
            <a:pathLst>
              <a:path h="3477538" w="5931835">
                <a:moveTo>
                  <a:pt x="0" y="0"/>
                </a:moveTo>
                <a:lnTo>
                  <a:pt x="5931835" y="0"/>
                </a:lnTo>
                <a:lnTo>
                  <a:pt x="5931835" y="3477538"/>
                </a:lnTo>
                <a:lnTo>
                  <a:pt x="0" y="3477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08968" y="1393320"/>
            <a:ext cx="3268081" cy="1638126"/>
          </a:xfrm>
          <a:custGeom>
            <a:avLst/>
            <a:gdLst/>
            <a:ahLst/>
            <a:cxnLst/>
            <a:rect r="r" b="b" t="t" l="l"/>
            <a:pathLst>
              <a:path h="1638126" w="3268081">
                <a:moveTo>
                  <a:pt x="0" y="0"/>
                </a:moveTo>
                <a:lnTo>
                  <a:pt x="3268081" y="0"/>
                </a:lnTo>
                <a:lnTo>
                  <a:pt x="3268081" y="1638126"/>
                </a:lnTo>
                <a:lnTo>
                  <a:pt x="0" y="1638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431566">
            <a:off x="5696180" y="5176156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702834">
            <a:off x="5321670" y="2158661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3º eso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423397" y="1136145"/>
            <a:ext cx="8229600" cy="223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9"/>
              </a:lnSpc>
              <a:spcBef>
                <a:spcPct val="0"/>
              </a:spcBef>
            </a:pPr>
            <a:r>
              <a:rPr lang="en-US" sz="12999">
                <a:solidFill>
                  <a:srgbClr val="F4CA44"/>
                </a:solidFill>
                <a:latin typeface="Lazydog"/>
              </a:rPr>
              <a:t>4º eso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06751" y="6020910"/>
            <a:ext cx="4285189" cy="3428139"/>
            <a:chOff x="0" y="0"/>
            <a:chExt cx="5713585" cy="4570851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334329"/>
              <a:ext cx="5713585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-133350"/>
              <a:ext cx="5713585" cy="47042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</a:pPr>
              <a:r>
                <a:rPr lang="en-US" sz="6769">
                  <a:solidFill>
                    <a:srgbClr val="F8C823"/>
                  </a:solidFill>
                  <a:latin typeface="Lazydog"/>
                </a:rPr>
                <a:t>3º eso  diver i</a:t>
              </a:r>
            </a:p>
            <a:p>
              <a:pPr algn="ctr">
                <a:lnSpc>
                  <a:spcPts val="9476"/>
                </a:lnSpc>
                <a:spcBef>
                  <a:spcPct val="0"/>
                </a:spcBef>
              </a:pPr>
              <a:r>
                <a:rPr lang="en-US" sz="6769">
                  <a:solidFill>
                    <a:srgbClr val="F8C823"/>
                  </a:solidFill>
                  <a:latin typeface="Lazydog"/>
                </a:rPr>
                <a:t>fp básica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1782" y="3301692"/>
            <a:ext cx="15944436" cy="6329431"/>
          </a:xfrm>
          <a:custGeom>
            <a:avLst/>
            <a:gdLst/>
            <a:ahLst/>
            <a:cxnLst/>
            <a:rect r="r" b="b" t="t" l="l"/>
            <a:pathLst>
              <a:path h="6329431" w="15944436">
                <a:moveTo>
                  <a:pt x="0" y="0"/>
                </a:moveTo>
                <a:lnTo>
                  <a:pt x="15944436" y="0"/>
                </a:lnTo>
                <a:lnTo>
                  <a:pt x="15944436" y="6329431"/>
                </a:lnTo>
                <a:lnTo>
                  <a:pt x="0" y="6329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690683" y="903372"/>
            <a:ext cx="3150773" cy="2025497"/>
          </a:xfrm>
          <a:custGeom>
            <a:avLst/>
            <a:gdLst/>
            <a:ahLst/>
            <a:cxnLst/>
            <a:rect r="r" b="b" t="t" l="l"/>
            <a:pathLst>
              <a:path h="2025497" w="3150773">
                <a:moveTo>
                  <a:pt x="0" y="0"/>
                </a:moveTo>
                <a:lnTo>
                  <a:pt x="3150773" y="0"/>
                </a:lnTo>
                <a:lnTo>
                  <a:pt x="3150773" y="2025497"/>
                </a:lnTo>
                <a:lnTo>
                  <a:pt x="0" y="202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850076">
            <a:off x="556494" y="1817672"/>
            <a:ext cx="5528857" cy="1160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>
                <a:solidFill>
                  <a:srgbClr val="000000"/>
                </a:solidFill>
                <a:latin typeface="Berton"/>
              </a:rPr>
              <a:t>TODOS en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4300174" y="903372"/>
            <a:ext cx="8229600" cy="3605592"/>
            <a:chOff x="0" y="0"/>
            <a:chExt cx="10972800" cy="480745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257175"/>
              <a:ext cx="10972800" cy="2890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199"/>
                </a:lnSpc>
                <a:spcBef>
                  <a:spcPct val="0"/>
                </a:spcBef>
              </a:pPr>
              <a:r>
                <a:rPr lang="en-US" sz="12999">
                  <a:solidFill>
                    <a:srgbClr val="FF9D38"/>
                  </a:solidFill>
                  <a:latin typeface="Lazydog"/>
                </a:rPr>
                <a:t>4º ESO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917245"/>
              <a:ext cx="10972800" cy="2890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19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190582">
            <a:off x="10580664" y="339083"/>
            <a:ext cx="1514128" cy="1379233"/>
          </a:xfrm>
          <a:custGeom>
            <a:avLst/>
            <a:gdLst/>
            <a:ahLst/>
            <a:cxnLst/>
            <a:rect r="r" b="b" t="t" l="l"/>
            <a:pathLst>
              <a:path h="1379233" w="1514128">
                <a:moveTo>
                  <a:pt x="0" y="0"/>
                </a:moveTo>
                <a:lnTo>
                  <a:pt x="1514128" y="0"/>
                </a:lnTo>
                <a:lnTo>
                  <a:pt x="1514128" y="1379234"/>
                </a:lnTo>
                <a:lnTo>
                  <a:pt x="0" y="1379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52595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5599813" y="8633321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9788" y="5107912"/>
            <a:ext cx="2070208" cy="1855424"/>
          </a:xfrm>
          <a:custGeom>
            <a:avLst/>
            <a:gdLst/>
            <a:ahLst/>
            <a:cxnLst/>
            <a:rect r="r" b="b" t="t" l="l"/>
            <a:pathLst>
              <a:path h="1855424" w="2070208">
                <a:moveTo>
                  <a:pt x="0" y="0"/>
                </a:moveTo>
                <a:lnTo>
                  <a:pt x="2070208" y="0"/>
                </a:lnTo>
                <a:lnTo>
                  <a:pt x="2070208" y="1855424"/>
                </a:lnTo>
                <a:lnTo>
                  <a:pt x="0" y="18554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35127" y="7149291"/>
            <a:ext cx="2897569" cy="2968061"/>
          </a:xfrm>
          <a:custGeom>
            <a:avLst/>
            <a:gdLst/>
            <a:ahLst/>
            <a:cxnLst/>
            <a:rect r="r" b="b" t="t" l="l"/>
            <a:pathLst>
              <a:path h="2968061" w="2897569">
                <a:moveTo>
                  <a:pt x="0" y="0"/>
                </a:moveTo>
                <a:lnTo>
                  <a:pt x="2897570" y="0"/>
                </a:lnTo>
                <a:lnTo>
                  <a:pt x="2897570" y="2968061"/>
                </a:lnTo>
                <a:lnTo>
                  <a:pt x="0" y="29680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116062" y="364091"/>
            <a:ext cx="12453790" cy="1107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6"/>
              </a:lnSpc>
            </a:pPr>
            <a:r>
              <a:rPr lang="en-US" sz="8299" spc="182">
                <a:solidFill>
                  <a:srgbClr val="000000"/>
                </a:solidFill>
                <a:latin typeface="Krabuler"/>
              </a:rPr>
              <a:t>¿QUÉ ITINERARIO ELIJO?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5407" y="1833157"/>
            <a:ext cx="17617290" cy="2210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Bold"/>
              </a:rPr>
              <a:t>INTERESES:</a:t>
            </a:r>
            <a:r>
              <a:rPr lang="en-US" sz="4099">
                <a:solidFill>
                  <a:srgbClr val="000000"/>
                </a:solidFill>
                <a:latin typeface="Bernhard Gothic Light"/>
              </a:rPr>
              <a:t> qué materias te gustan más, cuáles son tus aficiones, en qué te gustaría trabajar, qué te gustaría estudiar y qué asignaturas tendrás y qué requisitos.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5407" y="4380902"/>
            <a:ext cx="17617290" cy="76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Bold"/>
              </a:rPr>
              <a:t>RENDIMIENTO:</a:t>
            </a:r>
            <a:r>
              <a:rPr lang="en-US" sz="4099">
                <a:solidFill>
                  <a:srgbClr val="000000"/>
                </a:solidFill>
                <a:latin typeface="Bernhard Gothic Light"/>
              </a:rPr>
              <a:t> qué se te da mejor, qué te resulta más difícil 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46853" y="5476875"/>
            <a:ext cx="13681369" cy="148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Light"/>
              </a:rPr>
              <a:t>elijas las mismas que tus amigos por estar juntos</a:t>
            </a:r>
          </a:p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Light"/>
              </a:rPr>
              <a:t>las más fáciles si luego no me sirven para el futuro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7650597"/>
            <a:ext cx="15799522" cy="148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Light"/>
              </a:rPr>
              <a:t>Lo que elijas en 4ºESO </a:t>
            </a:r>
            <a:r>
              <a:rPr lang="en-US" sz="4099">
                <a:solidFill>
                  <a:srgbClr val="000000"/>
                </a:solidFill>
                <a:latin typeface="Bernhard Gothic Bold"/>
              </a:rPr>
              <a:t>condicionará</a:t>
            </a:r>
            <a:r>
              <a:rPr lang="en-US" sz="4099">
                <a:solidFill>
                  <a:srgbClr val="000000"/>
                </a:solidFill>
                <a:latin typeface="Bernhard Gothic Light"/>
              </a:rPr>
              <a:t> tus estudios posteriores de bachillerato y FP Grado Medio.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1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6622" y="123310"/>
            <a:ext cx="1568483" cy="1568483"/>
          </a:xfrm>
          <a:custGeom>
            <a:avLst/>
            <a:gdLst/>
            <a:ahLst/>
            <a:cxnLst/>
            <a:rect r="r" b="b" t="t" l="l"/>
            <a:pathLst>
              <a:path h="1568483" w="1568483">
                <a:moveTo>
                  <a:pt x="0" y="0"/>
                </a:moveTo>
                <a:lnTo>
                  <a:pt x="1568484" y="0"/>
                </a:lnTo>
                <a:lnTo>
                  <a:pt x="1568484" y="1568484"/>
                </a:lnTo>
                <a:lnTo>
                  <a:pt x="0" y="156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34859" y="218614"/>
            <a:ext cx="1435445" cy="1445961"/>
          </a:xfrm>
          <a:custGeom>
            <a:avLst/>
            <a:gdLst/>
            <a:ahLst/>
            <a:cxnLst/>
            <a:rect r="r" b="b" t="t" l="l"/>
            <a:pathLst>
              <a:path h="1445961" w="1435445">
                <a:moveTo>
                  <a:pt x="0" y="0"/>
                </a:moveTo>
                <a:lnTo>
                  <a:pt x="1435445" y="0"/>
                </a:lnTo>
                <a:lnTo>
                  <a:pt x="1435445" y="1445961"/>
                </a:lnTo>
                <a:lnTo>
                  <a:pt x="0" y="1445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08429" y="218614"/>
            <a:ext cx="1838819" cy="1541265"/>
          </a:xfrm>
          <a:custGeom>
            <a:avLst/>
            <a:gdLst/>
            <a:ahLst/>
            <a:cxnLst/>
            <a:rect r="r" b="b" t="t" l="l"/>
            <a:pathLst>
              <a:path h="1541265" w="1838819">
                <a:moveTo>
                  <a:pt x="0" y="0"/>
                </a:moveTo>
                <a:lnTo>
                  <a:pt x="1838819" y="0"/>
                </a:lnTo>
                <a:lnTo>
                  <a:pt x="1838819" y="1541265"/>
                </a:lnTo>
                <a:lnTo>
                  <a:pt x="0" y="15412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488859" y="2924419"/>
            <a:ext cx="4383075" cy="553363"/>
          </a:xfrm>
          <a:custGeom>
            <a:avLst/>
            <a:gdLst/>
            <a:ahLst/>
            <a:cxnLst/>
            <a:rect r="r" b="b" t="t" l="l"/>
            <a:pathLst>
              <a:path h="553363" w="4383075">
                <a:moveTo>
                  <a:pt x="0" y="0"/>
                </a:moveTo>
                <a:lnTo>
                  <a:pt x="4383075" y="0"/>
                </a:lnTo>
                <a:lnTo>
                  <a:pt x="4383075" y="553364"/>
                </a:lnTo>
                <a:lnTo>
                  <a:pt x="0" y="5533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39723" y="1759879"/>
            <a:ext cx="14812390" cy="8294366"/>
          </a:xfrm>
          <a:custGeom>
            <a:avLst/>
            <a:gdLst/>
            <a:ahLst/>
            <a:cxnLst/>
            <a:rect r="r" b="b" t="t" l="l"/>
            <a:pathLst>
              <a:path h="8294366" w="14812390">
                <a:moveTo>
                  <a:pt x="0" y="0"/>
                </a:moveTo>
                <a:lnTo>
                  <a:pt x="14812390" y="0"/>
                </a:lnTo>
                <a:lnTo>
                  <a:pt x="14812390" y="8294366"/>
                </a:lnTo>
                <a:lnTo>
                  <a:pt x="0" y="82943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1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6622" y="123310"/>
            <a:ext cx="1568483" cy="1568483"/>
          </a:xfrm>
          <a:custGeom>
            <a:avLst/>
            <a:gdLst/>
            <a:ahLst/>
            <a:cxnLst/>
            <a:rect r="r" b="b" t="t" l="l"/>
            <a:pathLst>
              <a:path h="1568483" w="1568483">
                <a:moveTo>
                  <a:pt x="0" y="0"/>
                </a:moveTo>
                <a:lnTo>
                  <a:pt x="1568484" y="0"/>
                </a:lnTo>
                <a:lnTo>
                  <a:pt x="1568484" y="1568484"/>
                </a:lnTo>
                <a:lnTo>
                  <a:pt x="0" y="156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34859" y="218614"/>
            <a:ext cx="1435445" cy="1445961"/>
          </a:xfrm>
          <a:custGeom>
            <a:avLst/>
            <a:gdLst/>
            <a:ahLst/>
            <a:cxnLst/>
            <a:rect r="r" b="b" t="t" l="l"/>
            <a:pathLst>
              <a:path h="1445961" w="1435445">
                <a:moveTo>
                  <a:pt x="0" y="0"/>
                </a:moveTo>
                <a:lnTo>
                  <a:pt x="1435445" y="0"/>
                </a:lnTo>
                <a:lnTo>
                  <a:pt x="1435445" y="1445961"/>
                </a:lnTo>
                <a:lnTo>
                  <a:pt x="0" y="1445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08429" y="218614"/>
            <a:ext cx="1838819" cy="1541265"/>
          </a:xfrm>
          <a:custGeom>
            <a:avLst/>
            <a:gdLst/>
            <a:ahLst/>
            <a:cxnLst/>
            <a:rect r="r" b="b" t="t" l="l"/>
            <a:pathLst>
              <a:path h="1541265" w="1838819">
                <a:moveTo>
                  <a:pt x="0" y="0"/>
                </a:moveTo>
                <a:lnTo>
                  <a:pt x="1838819" y="0"/>
                </a:lnTo>
                <a:lnTo>
                  <a:pt x="1838819" y="1541265"/>
                </a:lnTo>
                <a:lnTo>
                  <a:pt x="0" y="15412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707613" y="1759879"/>
            <a:ext cx="9869208" cy="8334429"/>
          </a:xfrm>
          <a:custGeom>
            <a:avLst/>
            <a:gdLst/>
            <a:ahLst/>
            <a:cxnLst/>
            <a:rect r="r" b="b" t="t" l="l"/>
            <a:pathLst>
              <a:path h="8334429" w="9869208">
                <a:moveTo>
                  <a:pt x="0" y="0"/>
                </a:moveTo>
                <a:lnTo>
                  <a:pt x="9869208" y="0"/>
                </a:lnTo>
                <a:lnTo>
                  <a:pt x="9869208" y="8334430"/>
                </a:lnTo>
                <a:lnTo>
                  <a:pt x="0" y="83344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1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6622" y="123310"/>
            <a:ext cx="1568483" cy="1568483"/>
          </a:xfrm>
          <a:custGeom>
            <a:avLst/>
            <a:gdLst/>
            <a:ahLst/>
            <a:cxnLst/>
            <a:rect r="r" b="b" t="t" l="l"/>
            <a:pathLst>
              <a:path h="1568483" w="1568483">
                <a:moveTo>
                  <a:pt x="0" y="0"/>
                </a:moveTo>
                <a:lnTo>
                  <a:pt x="1568484" y="0"/>
                </a:lnTo>
                <a:lnTo>
                  <a:pt x="1568484" y="1568484"/>
                </a:lnTo>
                <a:lnTo>
                  <a:pt x="0" y="156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34859" y="218614"/>
            <a:ext cx="1435445" cy="1445961"/>
          </a:xfrm>
          <a:custGeom>
            <a:avLst/>
            <a:gdLst/>
            <a:ahLst/>
            <a:cxnLst/>
            <a:rect r="r" b="b" t="t" l="l"/>
            <a:pathLst>
              <a:path h="1445961" w="1435445">
                <a:moveTo>
                  <a:pt x="0" y="0"/>
                </a:moveTo>
                <a:lnTo>
                  <a:pt x="1435445" y="0"/>
                </a:lnTo>
                <a:lnTo>
                  <a:pt x="1435445" y="1445961"/>
                </a:lnTo>
                <a:lnTo>
                  <a:pt x="0" y="1445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08429" y="218614"/>
            <a:ext cx="1838819" cy="1541265"/>
          </a:xfrm>
          <a:custGeom>
            <a:avLst/>
            <a:gdLst/>
            <a:ahLst/>
            <a:cxnLst/>
            <a:rect r="r" b="b" t="t" l="l"/>
            <a:pathLst>
              <a:path h="1541265" w="1838819">
                <a:moveTo>
                  <a:pt x="0" y="0"/>
                </a:moveTo>
                <a:lnTo>
                  <a:pt x="1838819" y="0"/>
                </a:lnTo>
                <a:lnTo>
                  <a:pt x="1838819" y="1541265"/>
                </a:lnTo>
                <a:lnTo>
                  <a:pt x="0" y="15412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17600" y="2232157"/>
            <a:ext cx="13052799" cy="5949380"/>
          </a:xfrm>
          <a:custGeom>
            <a:avLst/>
            <a:gdLst/>
            <a:ahLst/>
            <a:cxnLst/>
            <a:rect r="r" b="b" t="t" l="l"/>
            <a:pathLst>
              <a:path h="5949380" w="13052799">
                <a:moveTo>
                  <a:pt x="0" y="0"/>
                </a:moveTo>
                <a:lnTo>
                  <a:pt x="13052800" y="0"/>
                </a:lnTo>
                <a:lnTo>
                  <a:pt x="13052800" y="5949379"/>
                </a:lnTo>
                <a:lnTo>
                  <a:pt x="0" y="59493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2502" t="0" r="-11792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611664" y="7786660"/>
            <a:ext cx="1686799" cy="1972864"/>
          </a:xfrm>
          <a:custGeom>
            <a:avLst/>
            <a:gdLst/>
            <a:ahLst/>
            <a:cxnLst/>
            <a:rect r="r" b="b" t="t" l="l"/>
            <a:pathLst>
              <a:path h="1972864" w="1686799">
                <a:moveTo>
                  <a:pt x="0" y="0"/>
                </a:moveTo>
                <a:lnTo>
                  <a:pt x="1686799" y="0"/>
                </a:lnTo>
                <a:lnTo>
                  <a:pt x="1686799" y="1972864"/>
                </a:lnTo>
                <a:lnTo>
                  <a:pt x="0" y="1972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7661" y="8323002"/>
            <a:ext cx="16027078" cy="2051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1"/>
              </a:lnSpc>
            </a:pPr>
            <a:r>
              <a:rPr lang="en-US" sz="3851">
                <a:solidFill>
                  <a:srgbClr val="000000"/>
                </a:solidFill>
                <a:latin typeface="Beauty Salon Sans"/>
              </a:rPr>
              <a:t>Estas recomendaciones son sólo orientativas, cualquier duda debes consultarla en el Dpto. de Orientación. </a:t>
            </a:r>
          </a:p>
          <a:p>
            <a:pPr algn="ctr">
              <a:lnSpc>
                <a:spcPts val="5391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2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28349" y="194163"/>
            <a:ext cx="1571182" cy="1522082"/>
          </a:xfrm>
          <a:custGeom>
            <a:avLst/>
            <a:gdLst/>
            <a:ahLst/>
            <a:cxnLst/>
            <a:rect r="r" b="b" t="t" l="l"/>
            <a:pathLst>
              <a:path h="1522082" w="1571182">
                <a:moveTo>
                  <a:pt x="0" y="0"/>
                </a:moveTo>
                <a:lnTo>
                  <a:pt x="1571181" y="0"/>
                </a:lnTo>
                <a:lnTo>
                  <a:pt x="1571181" y="1522082"/>
                </a:lnTo>
                <a:lnTo>
                  <a:pt x="0" y="1522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49727" y="123310"/>
            <a:ext cx="1576481" cy="1513421"/>
          </a:xfrm>
          <a:custGeom>
            <a:avLst/>
            <a:gdLst/>
            <a:ahLst/>
            <a:cxnLst/>
            <a:rect r="r" b="b" t="t" l="l"/>
            <a:pathLst>
              <a:path h="1513421" w="1576481">
                <a:moveTo>
                  <a:pt x="0" y="0"/>
                </a:moveTo>
                <a:lnTo>
                  <a:pt x="1576480" y="0"/>
                </a:lnTo>
                <a:lnTo>
                  <a:pt x="1576480" y="1513422"/>
                </a:lnTo>
                <a:lnTo>
                  <a:pt x="0" y="1513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78607" y="194163"/>
            <a:ext cx="1631710" cy="1536428"/>
          </a:xfrm>
          <a:custGeom>
            <a:avLst/>
            <a:gdLst/>
            <a:ahLst/>
            <a:cxnLst/>
            <a:rect r="r" b="b" t="t" l="l"/>
            <a:pathLst>
              <a:path h="1536428" w="1631710">
                <a:moveTo>
                  <a:pt x="0" y="0"/>
                </a:moveTo>
                <a:lnTo>
                  <a:pt x="1631711" y="0"/>
                </a:lnTo>
                <a:lnTo>
                  <a:pt x="1631711" y="1536428"/>
                </a:lnTo>
                <a:lnTo>
                  <a:pt x="0" y="1536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03905" y="1716245"/>
            <a:ext cx="15138347" cy="8360627"/>
          </a:xfrm>
          <a:custGeom>
            <a:avLst/>
            <a:gdLst/>
            <a:ahLst/>
            <a:cxnLst/>
            <a:rect r="r" b="b" t="t" l="l"/>
            <a:pathLst>
              <a:path h="8360627" w="15138347">
                <a:moveTo>
                  <a:pt x="0" y="0"/>
                </a:moveTo>
                <a:lnTo>
                  <a:pt x="15138347" y="0"/>
                </a:lnTo>
                <a:lnTo>
                  <a:pt x="15138347" y="8360627"/>
                </a:lnTo>
                <a:lnTo>
                  <a:pt x="0" y="83606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2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28349" y="194163"/>
            <a:ext cx="1571182" cy="1522082"/>
          </a:xfrm>
          <a:custGeom>
            <a:avLst/>
            <a:gdLst/>
            <a:ahLst/>
            <a:cxnLst/>
            <a:rect r="r" b="b" t="t" l="l"/>
            <a:pathLst>
              <a:path h="1522082" w="1571182">
                <a:moveTo>
                  <a:pt x="0" y="0"/>
                </a:moveTo>
                <a:lnTo>
                  <a:pt x="1571181" y="0"/>
                </a:lnTo>
                <a:lnTo>
                  <a:pt x="1571181" y="1522082"/>
                </a:lnTo>
                <a:lnTo>
                  <a:pt x="0" y="1522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49727" y="123310"/>
            <a:ext cx="1576481" cy="1513421"/>
          </a:xfrm>
          <a:custGeom>
            <a:avLst/>
            <a:gdLst/>
            <a:ahLst/>
            <a:cxnLst/>
            <a:rect r="r" b="b" t="t" l="l"/>
            <a:pathLst>
              <a:path h="1513421" w="1576481">
                <a:moveTo>
                  <a:pt x="0" y="0"/>
                </a:moveTo>
                <a:lnTo>
                  <a:pt x="1576480" y="0"/>
                </a:lnTo>
                <a:lnTo>
                  <a:pt x="1576480" y="1513422"/>
                </a:lnTo>
                <a:lnTo>
                  <a:pt x="0" y="1513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78607" y="194163"/>
            <a:ext cx="1631710" cy="1536428"/>
          </a:xfrm>
          <a:custGeom>
            <a:avLst/>
            <a:gdLst/>
            <a:ahLst/>
            <a:cxnLst/>
            <a:rect r="r" b="b" t="t" l="l"/>
            <a:pathLst>
              <a:path h="1536428" w="1631710">
                <a:moveTo>
                  <a:pt x="0" y="0"/>
                </a:moveTo>
                <a:lnTo>
                  <a:pt x="1631711" y="0"/>
                </a:lnTo>
                <a:lnTo>
                  <a:pt x="1631711" y="1536428"/>
                </a:lnTo>
                <a:lnTo>
                  <a:pt x="0" y="1536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728376" y="1716245"/>
            <a:ext cx="9599330" cy="8397028"/>
          </a:xfrm>
          <a:custGeom>
            <a:avLst/>
            <a:gdLst/>
            <a:ahLst/>
            <a:cxnLst/>
            <a:rect r="r" b="b" t="t" l="l"/>
            <a:pathLst>
              <a:path h="8397028" w="9599330">
                <a:moveTo>
                  <a:pt x="0" y="0"/>
                </a:moveTo>
                <a:lnTo>
                  <a:pt x="9599330" y="0"/>
                </a:lnTo>
                <a:lnTo>
                  <a:pt x="9599330" y="8397028"/>
                </a:lnTo>
                <a:lnTo>
                  <a:pt x="0" y="83970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51468" y="28114"/>
            <a:ext cx="8474781" cy="166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  <a:spcBef>
                <a:spcPct val="0"/>
              </a:spcBef>
            </a:pPr>
            <a:r>
              <a:rPr lang="en-US" sz="9685">
                <a:solidFill>
                  <a:srgbClr val="000000"/>
                </a:solidFill>
                <a:latin typeface="Krabuler"/>
              </a:rPr>
              <a:t>ITINERARIO 2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19619" y="-57335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774466" y="9593723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28349" y="194163"/>
            <a:ext cx="1571182" cy="1522082"/>
          </a:xfrm>
          <a:custGeom>
            <a:avLst/>
            <a:gdLst/>
            <a:ahLst/>
            <a:cxnLst/>
            <a:rect r="r" b="b" t="t" l="l"/>
            <a:pathLst>
              <a:path h="1522082" w="1571182">
                <a:moveTo>
                  <a:pt x="0" y="0"/>
                </a:moveTo>
                <a:lnTo>
                  <a:pt x="1571181" y="0"/>
                </a:lnTo>
                <a:lnTo>
                  <a:pt x="1571181" y="1522082"/>
                </a:lnTo>
                <a:lnTo>
                  <a:pt x="0" y="1522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49727" y="123310"/>
            <a:ext cx="1576481" cy="1513421"/>
          </a:xfrm>
          <a:custGeom>
            <a:avLst/>
            <a:gdLst/>
            <a:ahLst/>
            <a:cxnLst/>
            <a:rect r="r" b="b" t="t" l="l"/>
            <a:pathLst>
              <a:path h="1513421" w="1576481">
                <a:moveTo>
                  <a:pt x="0" y="0"/>
                </a:moveTo>
                <a:lnTo>
                  <a:pt x="1576480" y="0"/>
                </a:lnTo>
                <a:lnTo>
                  <a:pt x="1576480" y="1513422"/>
                </a:lnTo>
                <a:lnTo>
                  <a:pt x="0" y="1513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78607" y="194163"/>
            <a:ext cx="1631710" cy="1536428"/>
          </a:xfrm>
          <a:custGeom>
            <a:avLst/>
            <a:gdLst/>
            <a:ahLst/>
            <a:cxnLst/>
            <a:rect r="r" b="b" t="t" l="l"/>
            <a:pathLst>
              <a:path h="1536428" w="1631710">
                <a:moveTo>
                  <a:pt x="0" y="0"/>
                </a:moveTo>
                <a:lnTo>
                  <a:pt x="1631711" y="0"/>
                </a:lnTo>
                <a:lnTo>
                  <a:pt x="1631711" y="1536428"/>
                </a:lnTo>
                <a:lnTo>
                  <a:pt x="0" y="1536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14291" y="2847201"/>
            <a:ext cx="14212310" cy="3568133"/>
          </a:xfrm>
          <a:custGeom>
            <a:avLst/>
            <a:gdLst/>
            <a:ahLst/>
            <a:cxnLst/>
            <a:rect r="r" b="b" t="t" l="l"/>
            <a:pathLst>
              <a:path h="3568133" w="14212310">
                <a:moveTo>
                  <a:pt x="0" y="0"/>
                </a:moveTo>
                <a:lnTo>
                  <a:pt x="14212310" y="0"/>
                </a:lnTo>
                <a:lnTo>
                  <a:pt x="14212310" y="3568133"/>
                </a:lnTo>
                <a:lnTo>
                  <a:pt x="0" y="35681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7985" y="8047680"/>
            <a:ext cx="16027078" cy="2051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1"/>
              </a:lnSpc>
            </a:pPr>
            <a:r>
              <a:rPr lang="en-US" sz="3851">
                <a:solidFill>
                  <a:srgbClr val="000000"/>
                </a:solidFill>
                <a:latin typeface="Beauty Salon Sans"/>
              </a:rPr>
              <a:t>Estas recomendaciones son sólo orientativas, cualquier duda debes consultarla en el Dpto. de Orientación. </a:t>
            </a:r>
          </a:p>
          <a:p>
            <a:pPr algn="ctr">
              <a:lnSpc>
                <a:spcPts val="5391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611664" y="7786660"/>
            <a:ext cx="1686799" cy="1972864"/>
          </a:xfrm>
          <a:custGeom>
            <a:avLst/>
            <a:gdLst/>
            <a:ahLst/>
            <a:cxnLst/>
            <a:rect r="r" b="b" t="t" l="l"/>
            <a:pathLst>
              <a:path h="1972864" w="1686799">
                <a:moveTo>
                  <a:pt x="0" y="0"/>
                </a:moveTo>
                <a:lnTo>
                  <a:pt x="1686799" y="0"/>
                </a:lnTo>
                <a:lnTo>
                  <a:pt x="1686799" y="1972864"/>
                </a:lnTo>
                <a:lnTo>
                  <a:pt x="0" y="1972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26151" y="-36462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336751" y="895547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3"/>
                </a:lnTo>
                <a:lnTo>
                  <a:pt x="0" y="20782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79518" y="2410904"/>
            <a:ext cx="1249927" cy="1744822"/>
          </a:xfrm>
          <a:custGeom>
            <a:avLst/>
            <a:gdLst/>
            <a:ahLst/>
            <a:cxnLst/>
            <a:rect r="r" b="b" t="t" l="l"/>
            <a:pathLst>
              <a:path h="1744822" w="1249927">
                <a:moveTo>
                  <a:pt x="0" y="0"/>
                </a:moveTo>
                <a:lnTo>
                  <a:pt x="1249927" y="0"/>
                </a:lnTo>
                <a:lnTo>
                  <a:pt x="1249927" y="1744821"/>
                </a:lnTo>
                <a:lnTo>
                  <a:pt x="0" y="1744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02851" y="1315695"/>
            <a:ext cx="2277544" cy="1095209"/>
            <a:chOff x="0" y="0"/>
            <a:chExt cx="3036725" cy="146027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76200"/>
              <a:ext cx="3036725" cy="804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36"/>
                </a:lnSpc>
                <a:spcBef>
                  <a:spcPct val="0"/>
                </a:spcBef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367183"/>
              <a:ext cx="3036725" cy="10930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28"/>
                </a:lnSpc>
                <a:spcBef>
                  <a:spcPct val="0"/>
                </a:spcBef>
              </a:pPr>
              <a:r>
                <a:rPr lang="en-US" sz="4877">
                  <a:solidFill>
                    <a:srgbClr val="59B379"/>
                  </a:solidFill>
                  <a:latin typeface="Lazydog"/>
                </a:rPr>
                <a:t>3º eso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04482" y="3130914"/>
            <a:ext cx="4797511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4CA44"/>
                </a:solidFill>
                <a:latin typeface="Lazydog"/>
              </a:rPr>
              <a:t>4º eso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8100000">
            <a:off x="6712603" y="1404382"/>
            <a:ext cx="1563431" cy="2485222"/>
          </a:xfrm>
          <a:custGeom>
            <a:avLst/>
            <a:gdLst/>
            <a:ahLst/>
            <a:cxnLst/>
            <a:rect r="r" b="b" t="t" l="l"/>
            <a:pathLst>
              <a:path h="2485222" w="1563431">
                <a:moveTo>
                  <a:pt x="0" y="0"/>
                </a:moveTo>
                <a:lnTo>
                  <a:pt x="1563431" y="0"/>
                </a:lnTo>
                <a:lnTo>
                  <a:pt x="1563431" y="2485222"/>
                </a:lnTo>
                <a:lnTo>
                  <a:pt x="0" y="24852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431566">
            <a:off x="6481111" y="3963228"/>
            <a:ext cx="891119" cy="2663672"/>
          </a:xfrm>
          <a:custGeom>
            <a:avLst/>
            <a:gdLst/>
            <a:ahLst/>
            <a:cxnLst/>
            <a:rect r="r" b="b" t="t" l="l"/>
            <a:pathLst>
              <a:path h="2663672" w="891119">
                <a:moveTo>
                  <a:pt x="0" y="0"/>
                </a:moveTo>
                <a:lnTo>
                  <a:pt x="891119" y="0"/>
                </a:lnTo>
                <a:lnTo>
                  <a:pt x="891119" y="2663671"/>
                </a:lnTo>
                <a:lnTo>
                  <a:pt x="0" y="26636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925733" y="1443498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fp grado medio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41247" y="5663157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bachillerato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42477" y="6867413"/>
            <a:ext cx="9878373" cy="233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Existen 4 modalidades de bachillerato: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Ciencias y tecnología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Humanidades y Ciencias Sociales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Artes ( música y artes escénicas / artes plásticas, imagen  y diseño)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General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388775" y="2707898"/>
            <a:ext cx="6005616" cy="2037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85">
                <a:solidFill>
                  <a:srgbClr val="000000"/>
                </a:solidFill>
                <a:latin typeface="Bernhard Gothic Bold"/>
              </a:rPr>
              <a:t>Puedes acceder:</a:t>
            </a:r>
          </a:p>
          <a:p>
            <a:pPr algn="l" marL="601489" indent="-300745" lvl="1">
              <a:lnSpc>
                <a:spcPts val="3900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Bernhard Gothic Bold"/>
              </a:rPr>
              <a:t>con el título de la ESO</a:t>
            </a:r>
          </a:p>
          <a:p>
            <a:pPr algn="l" marL="601489" indent="-300745" lvl="1">
              <a:lnSpc>
                <a:spcPts val="3900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Bernhard Gothic Bold"/>
              </a:rPr>
              <a:t>desde la FP básica</a:t>
            </a:r>
          </a:p>
          <a:p>
            <a:pPr algn="l" marL="601489" indent="-300745" lvl="1">
              <a:lnSpc>
                <a:spcPts val="3900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Bernhard Gothic Bold"/>
              </a:rPr>
              <a:t>prueba libre de acceso + 17 años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4336751" y="895547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3"/>
                </a:lnTo>
                <a:lnTo>
                  <a:pt x="0" y="20782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1527" y="1366998"/>
            <a:ext cx="15824945" cy="8532405"/>
          </a:xfrm>
          <a:custGeom>
            <a:avLst/>
            <a:gdLst/>
            <a:ahLst/>
            <a:cxnLst/>
            <a:rect r="r" b="b" t="t" l="l"/>
            <a:pathLst>
              <a:path h="8532405" w="15824945">
                <a:moveTo>
                  <a:pt x="0" y="0"/>
                </a:moveTo>
                <a:lnTo>
                  <a:pt x="15824946" y="0"/>
                </a:lnTo>
                <a:lnTo>
                  <a:pt x="15824946" y="8532405"/>
                </a:lnTo>
                <a:lnTo>
                  <a:pt x="0" y="8532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144200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bachillerato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926151" y="-36462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54052" y="6261516"/>
            <a:ext cx="3268081" cy="1638126"/>
          </a:xfrm>
          <a:custGeom>
            <a:avLst/>
            <a:gdLst/>
            <a:ahLst/>
            <a:cxnLst/>
            <a:rect r="r" b="b" t="t" l="l"/>
            <a:pathLst>
              <a:path h="1638126" w="3268081">
                <a:moveTo>
                  <a:pt x="0" y="0"/>
                </a:moveTo>
                <a:lnTo>
                  <a:pt x="3268081" y="0"/>
                </a:lnTo>
                <a:lnTo>
                  <a:pt x="3268081" y="1638126"/>
                </a:lnTo>
                <a:lnTo>
                  <a:pt x="0" y="1638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431566">
            <a:off x="5696180" y="5176156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702834">
            <a:off x="5321670" y="2158661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3º eso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928648" y="2156772"/>
            <a:ext cx="4797511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4CA44"/>
                </a:solidFill>
                <a:latin typeface="Lazydog"/>
              </a:rPr>
              <a:t>4º eso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252890" y="1808207"/>
            <a:ext cx="4317075" cy="2153141"/>
          </a:xfrm>
          <a:custGeom>
            <a:avLst/>
            <a:gdLst/>
            <a:ahLst/>
            <a:cxnLst/>
            <a:rect r="r" b="b" t="t" l="l"/>
            <a:pathLst>
              <a:path h="2153141" w="4317075">
                <a:moveTo>
                  <a:pt x="0" y="0"/>
                </a:moveTo>
                <a:lnTo>
                  <a:pt x="4317074" y="0"/>
                </a:lnTo>
                <a:lnTo>
                  <a:pt x="4317074" y="2153141"/>
                </a:lnTo>
                <a:lnTo>
                  <a:pt x="0" y="2153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237603" y="5142309"/>
            <a:ext cx="6043345" cy="4769801"/>
            <a:chOff x="0" y="0"/>
            <a:chExt cx="8057794" cy="6359735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435348"/>
              <a:ext cx="8057794" cy="2114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365"/>
                </a:lnSpc>
                <a:spcBef>
                  <a:spcPct val="0"/>
                </a:spcBef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180975"/>
              <a:ext cx="8057794" cy="6540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085"/>
                </a:lnSpc>
              </a:pPr>
              <a:r>
                <a:rPr lang="en-US" sz="9346">
                  <a:solidFill>
                    <a:srgbClr val="F8C823"/>
                  </a:solidFill>
                  <a:latin typeface="Lazydog"/>
                </a:rPr>
                <a:t>3º eso  diver i</a:t>
              </a:r>
            </a:p>
            <a:p>
              <a:pPr algn="ctr">
                <a:lnSpc>
                  <a:spcPts val="13364"/>
                </a:lnSpc>
                <a:spcBef>
                  <a:spcPct val="0"/>
                </a:spcBef>
              </a:pPr>
              <a:r>
                <a:rPr lang="en-US" sz="9546">
                  <a:solidFill>
                    <a:srgbClr val="F8C823"/>
                  </a:solidFill>
                  <a:latin typeface="Lazydog"/>
                </a:rPr>
                <a:t>fp básica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-282183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7120" y="4920609"/>
            <a:ext cx="9471543" cy="4741820"/>
          </a:xfrm>
          <a:custGeom>
            <a:avLst/>
            <a:gdLst/>
            <a:ahLst/>
            <a:cxnLst/>
            <a:rect r="r" b="b" t="t" l="l"/>
            <a:pathLst>
              <a:path h="4741820" w="9471543">
                <a:moveTo>
                  <a:pt x="0" y="0"/>
                </a:moveTo>
                <a:lnTo>
                  <a:pt x="9471543" y="0"/>
                </a:lnTo>
                <a:lnTo>
                  <a:pt x="9471543" y="4741820"/>
                </a:lnTo>
                <a:lnTo>
                  <a:pt x="0" y="47418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538197" y="2494365"/>
            <a:ext cx="7127858" cy="7636250"/>
          </a:xfrm>
          <a:custGeom>
            <a:avLst/>
            <a:gdLst/>
            <a:ahLst/>
            <a:cxnLst/>
            <a:rect r="r" b="b" t="t" l="l"/>
            <a:pathLst>
              <a:path h="7636250" w="7127858">
                <a:moveTo>
                  <a:pt x="0" y="0"/>
                </a:moveTo>
                <a:lnTo>
                  <a:pt x="7127858" y="0"/>
                </a:lnTo>
                <a:lnTo>
                  <a:pt x="7127858" y="7636250"/>
                </a:lnTo>
                <a:lnTo>
                  <a:pt x="0" y="763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3196646"/>
            <a:ext cx="5516666" cy="14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745243" y="183902"/>
            <a:ext cx="9792954" cy="1663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79"/>
              </a:lnSpc>
              <a:spcBef>
                <a:spcPct val="0"/>
              </a:spcBef>
            </a:pPr>
            <a:r>
              <a:rPr lang="en-US" sz="9699">
                <a:solidFill>
                  <a:srgbClr val="F4CA44"/>
                </a:solidFill>
                <a:latin typeface="Lazydog"/>
              </a:rPr>
              <a:t>diversificación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7680" y="1593928"/>
            <a:ext cx="17418803" cy="68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Bernhard Gothic Light"/>
              </a:rPr>
              <a:t>Son dos cursos.  La finalidad es la obtención del título de la ESO. Se organiza por ámbitos.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7680" y="2234649"/>
            <a:ext cx="13391538" cy="44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4"/>
              </a:lnSpc>
            </a:pPr>
            <a:r>
              <a:rPr lang="en-US" sz="2424">
                <a:solidFill>
                  <a:srgbClr val="000000"/>
                </a:solidFill>
                <a:latin typeface="Bernhard Gothic"/>
              </a:rPr>
              <a:t>El equipo docente te tiene que proponer y tus padres aceptar.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55309" y="3368096"/>
            <a:ext cx="6134681" cy="742855"/>
            <a:chOff x="0" y="0"/>
            <a:chExt cx="8179575" cy="99047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702731"/>
              <a:ext cx="8179575" cy="804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36"/>
                </a:lnSpc>
                <a:spcBef>
                  <a:spcPct val="0"/>
                </a:spcBef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104775"/>
              <a:ext cx="8179575" cy="10952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28"/>
                </a:lnSpc>
                <a:spcBef>
                  <a:spcPct val="0"/>
                </a:spcBef>
              </a:pPr>
              <a:r>
                <a:rPr lang="en-US" sz="4877">
                  <a:solidFill>
                    <a:srgbClr val="1995ED"/>
                  </a:solidFill>
                  <a:latin typeface="Lazydog"/>
                </a:rPr>
                <a:t>para  3º diver i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-282183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0945" y="4312022"/>
            <a:ext cx="8581690" cy="5616095"/>
          </a:xfrm>
          <a:custGeom>
            <a:avLst/>
            <a:gdLst/>
            <a:ahLst/>
            <a:cxnLst/>
            <a:rect r="r" b="b" t="t" l="l"/>
            <a:pathLst>
              <a:path h="5616095" w="8581690">
                <a:moveTo>
                  <a:pt x="0" y="0"/>
                </a:moveTo>
                <a:lnTo>
                  <a:pt x="8581690" y="0"/>
                </a:lnTo>
                <a:lnTo>
                  <a:pt x="8581690" y="5616095"/>
                </a:lnTo>
                <a:lnTo>
                  <a:pt x="0" y="56160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68540" y="1734878"/>
            <a:ext cx="7941141" cy="8455845"/>
          </a:xfrm>
          <a:custGeom>
            <a:avLst/>
            <a:gdLst/>
            <a:ahLst/>
            <a:cxnLst/>
            <a:rect r="r" b="b" t="t" l="l"/>
            <a:pathLst>
              <a:path h="8455845" w="7941141">
                <a:moveTo>
                  <a:pt x="0" y="0"/>
                </a:moveTo>
                <a:lnTo>
                  <a:pt x="7941141" y="0"/>
                </a:lnTo>
                <a:lnTo>
                  <a:pt x="7941141" y="8455844"/>
                </a:lnTo>
                <a:lnTo>
                  <a:pt x="0" y="84558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3196646"/>
            <a:ext cx="5516666" cy="14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745243" y="183902"/>
            <a:ext cx="9792954" cy="1663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79"/>
              </a:lnSpc>
              <a:spcBef>
                <a:spcPct val="0"/>
              </a:spcBef>
            </a:pPr>
            <a:r>
              <a:rPr lang="en-US" sz="9699">
                <a:solidFill>
                  <a:srgbClr val="F4CA44"/>
                </a:solidFill>
                <a:latin typeface="Lazydog"/>
              </a:rPr>
              <a:t>diversificación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724604" y="2359952"/>
            <a:ext cx="6502028" cy="742855"/>
            <a:chOff x="0" y="0"/>
            <a:chExt cx="8669370" cy="99047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702731"/>
              <a:ext cx="8669370" cy="804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36"/>
                </a:lnSpc>
                <a:spcBef>
                  <a:spcPct val="0"/>
                </a:spcBef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04775"/>
              <a:ext cx="8669370" cy="10952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28"/>
                </a:lnSpc>
                <a:spcBef>
                  <a:spcPct val="0"/>
                </a:spcBef>
              </a:pPr>
              <a:r>
                <a:rPr lang="en-US" sz="4877">
                  <a:solidFill>
                    <a:srgbClr val="1995ED"/>
                  </a:solidFill>
                  <a:latin typeface="Lazydog"/>
                </a:rPr>
                <a:t>para  4º diver II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99607" y="8273984"/>
            <a:ext cx="3268081" cy="1638126"/>
          </a:xfrm>
          <a:custGeom>
            <a:avLst/>
            <a:gdLst/>
            <a:ahLst/>
            <a:cxnLst/>
            <a:rect r="r" b="b" t="t" l="l"/>
            <a:pathLst>
              <a:path h="1638126" w="3268081">
                <a:moveTo>
                  <a:pt x="0" y="0"/>
                </a:moveTo>
                <a:lnTo>
                  <a:pt x="3268081" y="0"/>
                </a:lnTo>
                <a:lnTo>
                  <a:pt x="3268081" y="1638126"/>
                </a:lnTo>
                <a:lnTo>
                  <a:pt x="0" y="1638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431566">
            <a:off x="5696180" y="5176156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702834">
            <a:off x="5321670" y="2158661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3º eso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928648" y="2156772"/>
            <a:ext cx="4797511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4CA44"/>
                </a:solidFill>
                <a:latin typeface="Lazydog"/>
              </a:rPr>
              <a:t>4º eso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237603" y="5142309"/>
            <a:ext cx="6043345" cy="4769801"/>
            <a:chOff x="0" y="0"/>
            <a:chExt cx="8057794" cy="6359735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435348"/>
              <a:ext cx="8057794" cy="2114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365"/>
                </a:lnSpc>
                <a:spcBef>
                  <a:spcPct val="0"/>
                </a:spcBef>
              </a:pP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-180975"/>
              <a:ext cx="8057794" cy="6540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085"/>
                </a:lnSpc>
              </a:pPr>
              <a:r>
                <a:rPr lang="en-US" sz="9346">
                  <a:solidFill>
                    <a:srgbClr val="F8C823"/>
                  </a:solidFill>
                  <a:latin typeface="Lazydog"/>
                </a:rPr>
                <a:t>3º eso  diver i</a:t>
              </a:r>
            </a:p>
            <a:p>
              <a:pPr algn="ctr">
                <a:lnSpc>
                  <a:spcPts val="13364"/>
                </a:lnSpc>
                <a:spcBef>
                  <a:spcPct val="0"/>
                </a:spcBef>
              </a:pPr>
              <a:r>
                <a:rPr lang="en-US" sz="9546">
                  <a:solidFill>
                    <a:srgbClr val="F8C823"/>
                  </a:solidFill>
                  <a:latin typeface="Lazydog"/>
                </a:rPr>
                <a:t>fp básica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8252890" y="1808207"/>
            <a:ext cx="4317075" cy="2153141"/>
          </a:xfrm>
          <a:custGeom>
            <a:avLst/>
            <a:gdLst/>
            <a:ahLst/>
            <a:cxnLst/>
            <a:rect r="r" b="b" t="t" l="l"/>
            <a:pathLst>
              <a:path h="2153141" w="4317075">
                <a:moveTo>
                  <a:pt x="0" y="0"/>
                </a:moveTo>
                <a:lnTo>
                  <a:pt x="4317074" y="0"/>
                </a:lnTo>
                <a:lnTo>
                  <a:pt x="4317074" y="2153141"/>
                </a:lnTo>
                <a:lnTo>
                  <a:pt x="0" y="2153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323939" y="949360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3196646"/>
            <a:ext cx="5516666" cy="14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45243" y="183902"/>
            <a:ext cx="9792954" cy="1663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79"/>
              </a:lnSpc>
              <a:spcBef>
                <a:spcPct val="0"/>
              </a:spcBef>
            </a:pPr>
            <a:r>
              <a:rPr lang="en-US" sz="9699">
                <a:solidFill>
                  <a:srgbClr val="F4CA44"/>
                </a:solidFill>
                <a:latin typeface="Lazydog"/>
              </a:rPr>
              <a:t>fp básica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5243" y="1714522"/>
            <a:ext cx="17362425" cy="5074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Cursando los ciclos formativos de grado básico obtendrás: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título de la ESO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título Técnico Básico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Luego podrás seguir estudiando Grado Medio, Superior, Bachillerato, carrera...</a:t>
            </a: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Bold"/>
              </a:rPr>
              <a:t> REQUISITOS: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Tener + 15 años y ser propuesto por el equipo docente.</a:t>
            </a:r>
          </a:p>
          <a:p>
            <a:pPr algn="l">
              <a:lnSpc>
                <a:spcPts val="4967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646576" y="6404064"/>
            <a:ext cx="1650587" cy="1547425"/>
          </a:xfrm>
          <a:custGeom>
            <a:avLst/>
            <a:gdLst/>
            <a:ahLst/>
            <a:cxnLst/>
            <a:rect r="r" b="b" t="t" l="l"/>
            <a:pathLst>
              <a:path h="1547425" w="1650587">
                <a:moveTo>
                  <a:pt x="0" y="0"/>
                </a:moveTo>
                <a:lnTo>
                  <a:pt x="1650586" y="0"/>
                </a:lnTo>
                <a:lnTo>
                  <a:pt x="1650586" y="1547425"/>
                </a:lnTo>
                <a:lnTo>
                  <a:pt x="0" y="1547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5243" y="6323376"/>
            <a:ext cx="1634041" cy="1708801"/>
          </a:xfrm>
          <a:custGeom>
            <a:avLst/>
            <a:gdLst/>
            <a:ahLst/>
            <a:cxnLst/>
            <a:rect r="r" b="b" t="t" l="l"/>
            <a:pathLst>
              <a:path h="1708801" w="1634041">
                <a:moveTo>
                  <a:pt x="0" y="0"/>
                </a:moveTo>
                <a:lnTo>
                  <a:pt x="1634040" y="0"/>
                </a:lnTo>
                <a:lnTo>
                  <a:pt x="1634040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34849" y="2281349"/>
            <a:ext cx="2550892" cy="2862151"/>
          </a:xfrm>
          <a:custGeom>
            <a:avLst/>
            <a:gdLst/>
            <a:ahLst/>
            <a:cxnLst/>
            <a:rect r="r" b="b" t="t" l="l"/>
            <a:pathLst>
              <a:path h="2862151" w="2550892">
                <a:moveTo>
                  <a:pt x="0" y="0"/>
                </a:moveTo>
                <a:lnTo>
                  <a:pt x="2550892" y="0"/>
                </a:lnTo>
                <a:lnTo>
                  <a:pt x="2550892" y="2862151"/>
                </a:lnTo>
                <a:lnTo>
                  <a:pt x="0" y="28621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263002" y="6323376"/>
            <a:ext cx="1981296" cy="1585037"/>
          </a:xfrm>
          <a:custGeom>
            <a:avLst/>
            <a:gdLst/>
            <a:ahLst/>
            <a:cxnLst/>
            <a:rect r="r" b="b" t="t" l="l"/>
            <a:pathLst>
              <a:path h="1585037" w="1981296">
                <a:moveTo>
                  <a:pt x="0" y="0"/>
                </a:moveTo>
                <a:lnTo>
                  <a:pt x="1981297" y="0"/>
                </a:lnTo>
                <a:lnTo>
                  <a:pt x="1981297" y="1585037"/>
                </a:lnTo>
                <a:lnTo>
                  <a:pt x="0" y="15850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02886" y="6323376"/>
            <a:ext cx="1708801" cy="1708801"/>
          </a:xfrm>
          <a:custGeom>
            <a:avLst/>
            <a:gdLst/>
            <a:ahLst/>
            <a:cxnLst/>
            <a:rect r="r" b="b" t="t" l="l"/>
            <a:pathLst>
              <a:path h="1708801" w="1708801">
                <a:moveTo>
                  <a:pt x="0" y="0"/>
                </a:moveTo>
                <a:lnTo>
                  <a:pt x="1708800" y="0"/>
                </a:lnTo>
                <a:lnTo>
                  <a:pt x="1708800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42769" y="6323376"/>
            <a:ext cx="1551355" cy="1585037"/>
          </a:xfrm>
          <a:custGeom>
            <a:avLst/>
            <a:gdLst/>
            <a:ahLst/>
            <a:cxnLst/>
            <a:rect r="r" b="b" t="t" l="l"/>
            <a:pathLst>
              <a:path h="1585037" w="1551355">
                <a:moveTo>
                  <a:pt x="0" y="0"/>
                </a:moveTo>
                <a:lnTo>
                  <a:pt x="1551355" y="0"/>
                </a:lnTo>
                <a:lnTo>
                  <a:pt x="1551355" y="1585037"/>
                </a:lnTo>
                <a:lnTo>
                  <a:pt x="0" y="15850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45243" y="7523452"/>
            <a:ext cx="2013090" cy="136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</a:p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Peluquería y estética    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46576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"/>
              </a:rPr>
              <a:t>Electricidad y electrónica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63002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Informática de Oficina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002886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Servicios Administrativos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42769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Mantenimiento de Vehículo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023164" y="9001562"/>
            <a:ext cx="1209415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La Adrada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747053" y="9001562"/>
            <a:ext cx="1209415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La Adrada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63002" y="9001562"/>
            <a:ext cx="1249970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Candeleda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57459" y="9001562"/>
            <a:ext cx="1228204" cy="72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Arenas de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San Pedro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5243" y="9008154"/>
            <a:ext cx="1228204" cy="72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Arenas de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San Pedro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0140" y="-136272"/>
            <a:ext cx="15228624" cy="10423272"/>
          </a:xfrm>
          <a:custGeom>
            <a:avLst/>
            <a:gdLst/>
            <a:ahLst/>
            <a:cxnLst/>
            <a:rect r="r" b="b" t="t" l="l"/>
            <a:pathLst>
              <a:path h="10423272" w="15228624">
                <a:moveTo>
                  <a:pt x="0" y="0"/>
                </a:moveTo>
                <a:lnTo>
                  <a:pt x="15228624" y="0"/>
                </a:lnTo>
                <a:lnTo>
                  <a:pt x="15228624" y="10423272"/>
                </a:lnTo>
                <a:lnTo>
                  <a:pt x="0" y="104232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812376" y="-566804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4"/>
                </a:lnTo>
                <a:lnTo>
                  <a:pt x="11546413" y="1595504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837874" y="498138"/>
            <a:ext cx="1137090" cy="1035786"/>
          </a:xfrm>
          <a:custGeom>
            <a:avLst/>
            <a:gdLst/>
            <a:ahLst/>
            <a:cxnLst/>
            <a:rect r="r" b="b" t="t" l="l"/>
            <a:pathLst>
              <a:path h="1035786" w="1137090">
                <a:moveTo>
                  <a:pt x="0" y="0"/>
                </a:moveTo>
                <a:lnTo>
                  <a:pt x="1137090" y="0"/>
                </a:lnTo>
                <a:lnTo>
                  <a:pt x="1137090" y="1035786"/>
                </a:lnTo>
                <a:lnTo>
                  <a:pt x="0" y="1035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04522" y="0"/>
            <a:ext cx="2603702" cy="2670463"/>
          </a:xfrm>
          <a:custGeom>
            <a:avLst/>
            <a:gdLst/>
            <a:ahLst/>
            <a:cxnLst/>
            <a:rect r="r" b="b" t="t" l="l"/>
            <a:pathLst>
              <a:path h="2670463" w="2603702">
                <a:moveTo>
                  <a:pt x="0" y="0"/>
                </a:moveTo>
                <a:lnTo>
                  <a:pt x="2603702" y="0"/>
                </a:lnTo>
                <a:lnTo>
                  <a:pt x="2603702" y="2670463"/>
                </a:lnTo>
                <a:lnTo>
                  <a:pt x="0" y="2670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10" tooltip="https://www.todofp.es/inicio.html"/>
          </p:cNvPr>
          <p:cNvSpPr/>
          <p:nvPr/>
        </p:nvSpPr>
        <p:spPr>
          <a:xfrm flipH="false" flipV="false" rot="-386114">
            <a:off x="1087613" y="3023041"/>
            <a:ext cx="1156213" cy="1116271"/>
          </a:xfrm>
          <a:custGeom>
            <a:avLst/>
            <a:gdLst/>
            <a:ahLst/>
            <a:cxnLst/>
            <a:rect r="r" b="b" t="t" l="l"/>
            <a:pathLst>
              <a:path h="1116271" w="1156213">
                <a:moveTo>
                  <a:pt x="0" y="0"/>
                </a:moveTo>
                <a:lnTo>
                  <a:pt x="1156214" y="0"/>
                </a:lnTo>
                <a:lnTo>
                  <a:pt x="1156214" y="1116272"/>
                </a:lnTo>
                <a:lnTo>
                  <a:pt x="0" y="111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25603">
            <a:off x="14731947" y="2004962"/>
            <a:ext cx="1054819" cy="1331002"/>
          </a:xfrm>
          <a:custGeom>
            <a:avLst/>
            <a:gdLst/>
            <a:ahLst/>
            <a:cxnLst/>
            <a:rect r="r" b="b" t="t" l="l"/>
            <a:pathLst>
              <a:path h="1331002" w="1054819">
                <a:moveTo>
                  <a:pt x="0" y="0"/>
                </a:moveTo>
                <a:lnTo>
                  <a:pt x="1054820" y="0"/>
                </a:lnTo>
                <a:lnTo>
                  <a:pt x="1054820" y="1331003"/>
                </a:lnTo>
                <a:lnTo>
                  <a:pt x="0" y="1331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>
            <a:hlinkClick r:id="rId14" tooltip="https://www.elorienta.com/movil/?yafxb=31248"/>
          </p:cNvPr>
          <p:cNvSpPr/>
          <p:nvPr/>
        </p:nvSpPr>
        <p:spPr>
          <a:xfrm flipH="false" flipV="false" rot="0">
            <a:off x="3277696" y="5614745"/>
            <a:ext cx="3485457" cy="3485457"/>
          </a:xfrm>
          <a:custGeom>
            <a:avLst/>
            <a:gdLst/>
            <a:ahLst/>
            <a:cxnLst/>
            <a:rect r="r" b="b" t="t" l="l"/>
            <a:pathLst>
              <a:path h="3485457" w="3485457">
                <a:moveTo>
                  <a:pt x="0" y="0"/>
                </a:moveTo>
                <a:lnTo>
                  <a:pt x="3485458" y="0"/>
                </a:lnTo>
                <a:lnTo>
                  <a:pt x="3485458" y="3485457"/>
                </a:lnTo>
                <a:lnTo>
                  <a:pt x="0" y="34854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>
            <a:hlinkClick r:id="rId16" tooltip="https://guiadeorientacioncyl.org"/>
          </p:cNvPr>
          <p:cNvSpPr/>
          <p:nvPr/>
        </p:nvSpPr>
        <p:spPr>
          <a:xfrm flipH="false" flipV="false" rot="0">
            <a:off x="7772207" y="6556518"/>
            <a:ext cx="5535070" cy="1990138"/>
          </a:xfrm>
          <a:custGeom>
            <a:avLst/>
            <a:gdLst/>
            <a:ahLst/>
            <a:cxnLst/>
            <a:rect r="r" b="b" t="t" l="l"/>
            <a:pathLst>
              <a:path h="1990138" w="5535070">
                <a:moveTo>
                  <a:pt x="0" y="0"/>
                </a:moveTo>
                <a:lnTo>
                  <a:pt x="5535070" y="0"/>
                </a:lnTo>
                <a:lnTo>
                  <a:pt x="5535070" y="1990137"/>
                </a:lnTo>
                <a:lnTo>
                  <a:pt x="0" y="199013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0" id="10">
            <a:hlinkClick r:id="rId18" tooltip="https://neock.es/neoikigai/"/>
          </p:cNvPr>
          <p:cNvSpPr/>
          <p:nvPr/>
        </p:nvSpPr>
        <p:spPr>
          <a:xfrm flipH="false" flipV="false" rot="0">
            <a:off x="13417933" y="7551587"/>
            <a:ext cx="3872592" cy="695081"/>
          </a:xfrm>
          <a:custGeom>
            <a:avLst/>
            <a:gdLst/>
            <a:ahLst/>
            <a:cxnLst/>
            <a:rect r="r" b="b" t="t" l="l"/>
            <a:pathLst>
              <a:path h="695081" w="3872592">
                <a:moveTo>
                  <a:pt x="0" y="0"/>
                </a:moveTo>
                <a:lnTo>
                  <a:pt x="3872592" y="0"/>
                </a:lnTo>
                <a:lnTo>
                  <a:pt x="3872592" y="695080"/>
                </a:lnTo>
                <a:lnTo>
                  <a:pt x="0" y="69508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92721" y="954107"/>
            <a:ext cx="13561508" cy="895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732"/>
              </a:lnSpc>
            </a:pPr>
            <a:r>
              <a:rPr lang="en-US" sz="6800" spc="149">
                <a:solidFill>
                  <a:srgbClr val="000000"/>
                </a:solidFill>
                <a:latin typeface="Krabuler"/>
              </a:rPr>
              <a:t>¿Dónde encuentro más información?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65846" y="2183859"/>
            <a:ext cx="12105528" cy="2689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099">
                <a:solidFill>
                  <a:srgbClr val="000000"/>
                </a:solidFill>
                <a:latin typeface="Berton"/>
              </a:rPr>
              <a:t>En el departamento de orientación</a:t>
            </a:r>
          </a:p>
          <a:p>
            <a:pPr algn="l">
              <a:lnSpc>
                <a:spcPts val="7139"/>
              </a:lnSpc>
            </a:pPr>
            <a:r>
              <a:rPr lang="en-US" sz="5099">
                <a:solidFill>
                  <a:srgbClr val="000000"/>
                </a:solidFill>
                <a:latin typeface="Berton"/>
              </a:rPr>
              <a:t>Todofp.es</a:t>
            </a:r>
          </a:p>
          <a:p>
            <a:pPr algn="l">
              <a:lnSpc>
                <a:spcPts val="7139"/>
              </a:lnSpc>
            </a:pPr>
            <a:r>
              <a:rPr lang="en-US" sz="5099">
                <a:solidFill>
                  <a:srgbClr val="000000"/>
                </a:solidFill>
                <a:latin typeface="Berton"/>
              </a:rPr>
              <a:t>La página del instituto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45388" y="9210675"/>
            <a:ext cx="1620913" cy="481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4"/>
              </a:lnSpc>
            </a:pPr>
            <a:r>
              <a:rPr lang="en-US" sz="2853">
                <a:solidFill>
                  <a:srgbClr val="000000"/>
                </a:solidFill>
                <a:latin typeface="Berton"/>
              </a:rPr>
              <a:t>el orienta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DAGFFrBIrZc</dc:identifier>
  <dcterms:modified xsi:type="dcterms:W3CDTF">2011-08-01T06:04:30Z</dcterms:modified>
  <cp:revision>1</cp:revision>
  <dc:title>Orientación 3º ESO</dc:title>
</cp:coreProperties>
</file>